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1" r:id="rId4"/>
    <p:sldId id="293" r:id="rId5"/>
    <p:sldId id="287" r:id="rId6"/>
    <p:sldId id="262" r:id="rId7"/>
    <p:sldId id="263" r:id="rId8"/>
    <p:sldId id="267" r:id="rId9"/>
    <p:sldId id="288" r:id="rId10"/>
    <p:sldId id="281" r:id="rId11"/>
    <p:sldId id="282" r:id="rId12"/>
    <p:sldId id="283" r:id="rId13"/>
    <p:sldId id="292" r:id="rId14"/>
    <p:sldId id="294" r:id="rId15"/>
    <p:sldId id="289" r:id="rId16"/>
    <p:sldId id="290" r:id="rId17"/>
    <p:sldId id="291" r:id="rId18"/>
    <p:sldId id="284" r:id="rId19"/>
    <p:sldId id="272" r:id="rId20"/>
    <p:sldId id="275" r:id="rId21"/>
    <p:sldId id="285" r:id="rId22"/>
    <p:sldId id="277" r:id="rId23"/>
    <p:sldId id="278" r:id="rId24"/>
    <p:sldId id="286" r:id="rId25"/>
    <p:sldId id="279" r:id="rId26"/>
    <p:sldId id="273" r:id="rId27"/>
    <p:sldId id="276" r:id="rId28"/>
    <p:sldId id="295" r:id="rId29"/>
    <p:sldId id="280" r:id="rId30"/>
  </p:sldIdLst>
  <p:sldSz cx="9144000" cy="5143500" type="screen16x9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84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04B-4EB9-A0AC-F9934E45F67D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04B-4EB9-A0AC-F9934E45F67D}"/>
              </c:ext>
            </c:extLst>
          </c:dPt>
          <c:dLbls>
            <c:dLbl>
              <c:idx val="0"/>
              <c:layout>
                <c:manualLayout>
                  <c:x val="-0.19613428074846675"/>
                  <c:y val="3.2181918058487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4B-4EB9-A0AC-F9934E45F67D}"/>
                </c:ext>
              </c:extLst>
            </c:dLbl>
            <c:dLbl>
              <c:idx val="1"/>
              <c:layout>
                <c:manualLayout>
                  <c:x val="0.25148453373353996"/>
                  <c:y val="-9.27116122899924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4B-4EB9-A0AC-F9934E45F6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 </c:v>
                </c:pt>
                <c:pt idx="1">
                  <c:v>Женщины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</c:v>
                </c:pt>
                <c:pt idx="1">
                  <c:v>57.1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4B-4EB9-A0AC-F9934E45F6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69557101941592181"/>
          <c:y val="0.8191373797973065"/>
          <c:w val="0.3044289805840783"/>
          <c:h val="0.13736529274525053"/>
        </c:manualLayout>
      </c:layout>
      <c:overlay val="0"/>
      <c:txPr>
        <a:bodyPr/>
        <a:lstStyle/>
        <a:p>
          <a:pPr>
            <a:defRPr sz="1100" i="1">
              <a:solidFill>
                <a:schemeClr val="accent3">
                  <a:lumMod val="20000"/>
                  <a:lumOff val="80000"/>
                </a:schemeClr>
              </a:solidFill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395-4C6D-BD13-C90116F0D58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9395-4C6D-BD13-C90116F0D58E}"/>
              </c:ext>
            </c:extLst>
          </c:dPt>
          <c:dLbls>
            <c:dLbl>
              <c:idx val="0"/>
              <c:layout>
                <c:manualLayout>
                  <c:x val="-0.24572742052606786"/>
                  <c:y val="-0.1402232481415108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95-4C6D-BD13-C90116F0D58E}"/>
                </c:ext>
              </c:extLst>
            </c:dLbl>
            <c:dLbl>
              <c:idx val="1"/>
              <c:layout>
                <c:manualLayout>
                  <c:x val="0.17998041743265145"/>
                  <c:y val="6.07701197451490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95-4C6D-BD13-C90116F0D5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Трудоспособного возраста</c:v>
                </c:pt>
                <c:pt idx="1">
                  <c:v>Пенсионного возраста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63.6</c:v>
                </c:pt>
                <c:pt idx="1">
                  <c:v>36.4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95-4C6D-BD13-C90116F0D58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55895326373288123"/>
          <c:y val="0.82708352453592116"/>
          <c:w val="0.44104673626711882"/>
          <c:h val="0.12690716657807344"/>
        </c:manualLayout>
      </c:layout>
      <c:overlay val="0"/>
      <c:txPr>
        <a:bodyPr/>
        <a:lstStyle/>
        <a:p>
          <a:pPr>
            <a:defRPr sz="1050" i="1">
              <a:solidFill>
                <a:schemeClr val="accent3">
                  <a:lumMod val="20000"/>
                  <a:lumOff val="80000"/>
                </a:schemeClr>
              </a:solidFill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107794990763738E-2"/>
          <c:y val="3.2216732591433719E-2"/>
          <c:w val="0.91189220500923629"/>
          <c:h val="0.469613187044307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7.4732750974938755E-3"/>
                  <c:y val="0.31630973817044011"/>
                </c:manualLayout>
              </c:layout>
              <c:tx>
                <c:rich>
                  <a:bodyPr/>
                  <a:lstStyle/>
                  <a:p>
                    <a:r>
                      <a:rPr lang="en-US" sz="800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rPr>
                      <a:t>33</a:t>
                    </a:r>
                    <a:r>
                      <a:rPr lang="ru-RU" sz="800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B7-46E2-A1BF-411C0AD48DD1}"/>
                </c:ext>
              </c:extLst>
            </c:dLbl>
            <c:dLbl>
              <c:idx val="1"/>
              <c:layout>
                <c:manualLayout>
                  <c:x val="4.4839650584963253E-3"/>
                  <c:y val="0.22551689752634529"/>
                </c:manualLayout>
              </c:layout>
              <c:tx>
                <c:rich>
                  <a:bodyPr/>
                  <a:lstStyle/>
                  <a:p>
                    <a:r>
                      <a:rPr lang="en-US" sz="800" b="0" dirty="0">
                        <a:solidFill>
                          <a:schemeClr val="tx1"/>
                        </a:solidFill>
                      </a:rPr>
                      <a:t>22</a:t>
                    </a:r>
                    <a:r>
                      <a:rPr lang="ru-RU" sz="800" b="0" dirty="0">
                        <a:solidFill>
                          <a:schemeClr val="tx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B7-46E2-A1BF-411C0AD48DD1}"/>
                </c:ext>
              </c:extLst>
            </c:dLbl>
            <c:dLbl>
              <c:idx val="2"/>
              <c:layout>
                <c:manualLayout>
                  <c:x val="1.4946550194987751E-3"/>
                  <c:y val="0.15229728134132303"/>
                </c:manualLayout>
              </c:layout>
              <c:tx>
                <c:rich>
                  <a:bodyPr/>
                  <a:lstStyle/>
                  <a:p>
                    <a:r>
                      <a:rPr lang="en-US" sz="800" b="0">
                        <a:solidFill>
                          <a:schemeClr val="tx1"/>
                        </a:solidFill>
                      </a:rPr>
                      <a:t>14,8</a:t>
                    </a:r>
                    <a:r>
                      <a:rPr lang="ru-RU" sz="800" b="0">
                        <a:solidFill>
                          <a:schemeClr val="tx1"/>
                        </a:solidFill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B7-46E2-A1BF-411C0AD48DD1}"/>
                </c:ext>
              </c:extLst>
            </c:dLbl>
            <c:dLbl>
              <c:idx val="3"/>
              <c:layout>
                <c:manualLayout>
                  <c:x val="4.4839650584963253E-3"/>
                  <c:y val="8.4935022286507067E-2"/>
                </c:manualLayout>
              </c:layout>
              <c:tx>
                <c:rich>
                  <a:bodyPr/>
                  <a:lstStyle/>
                  <a:p>
                    <a:r>
                      <a:rPr lang="en-US" sz="800">
                        <a:solidFill>
                          <a:schemeClr val="tx1"/>
                        </a:solidFill>
                      </a:rPr>
                      <a:t>9,7</a:t>
                    </a:r>
                    <a:r>
                      <a:rPr lang="ru-RU" sz="800">
                        <a:solidFill>
                          <a:schemeClr val="tx1"/>
                        </a:solidFill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B7-46E2-A1BF-411C0AD48DD1}"/>
                </c:ext>
              </c:extLst>
            </c:dLbl>
            <c:dLbl>
              <c:idx val="4"/>
              <c:layout>
                <c:manualLayout>
                  <c:x val="0"/>
                  <c:y val="0.12886693036573488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/>
                      <a:t>14,2</a:t>
                    </a:r>
                    <a:r>
                      <a:rPr lang="ru-RU" sz="80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B7-46E2-A1BF-411C0AD48DD1}"/>
                </c:ext>
              </c:extLst>
            </c:dLbl>
            <c:dLbl>
              <c:idx val="5"/>
              <c:layout>
                <c:manualLayout>
                  <c:x val="2.9893100389975502E-3"/>
                  <c:y val="6.7362259054815951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/>
                      <a:t>6,3</a:t>
                    </a:r>
                    <a:r>
                      <a:rPr lang="ru-RU" sz="80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B7-46E2-A1BF-411C0AD48D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>
                    <a:solidFill>
                      <a:schemeClr val="tx1"/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Болезни ССС</c:v>
                </c:pt>
                <c:pt idx="1">
                  <c:v>Болезни органов дыхания</c:v>
                </c:pt>
                <c:pt idx="2">
                  <c:v>Болезни мочеполовой системы</c:v>
                </c:pt>
                <c:pt idx="3">
                  <c:v>Болезни костно-мышечной системы</c:v>
                </c:pt>
                <c:pt idx="4">
                  <c:v>Болезни органов пищеварения</c:v>
                </c:pt>
                <c:pt idx="5">
                  <c:v>Онкологические заболевания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33</c:v>
                </c:pt>
                <c:pt idx="1">
                  <c:v>22</c:v>
                </c:pt>
                <c:pt idx="2">
                  <c:v>14.8</c:v>
                </c:pt>
                <c:pt idx="3">
                  <c:v>9.6999999999999993</c:v>
                </c:pt>
                <c:pt idx="4">
                  <c:v>14.2</c:v>
                </c:pt>
                <c:pt idx="5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B7-46E2-A1BF-411C0AD48DD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8-BCB7-46E2-A1BF-411C0AD48DD1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A-BCB7-46E2-A1BF-411C0AD48DD1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C-BCB7-46E2-A1BF-411C0AD48DD1}"/>
              </c:ext>
            </c:extLst>
          </c:dPt>
          <c:dLbls>
            <c:dLbl>
              <c:idx val="0"/>
              <c:layout>
                <c:manualLayout>
                  <c:x val="2.9893100389975502E-3"/>
                  <c:y val="0.28702179945095491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30</a:t>
                    </a:r>
                    <a:r>
                      <a:rPr lang="ru-RU" sz="8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CB7-46E2-A1BF-411C0AD48DD1}"/>
                </c:ext>
              </c:extLst>
            </c:dLbl>
            <c:dLbl>
              <c:idx val="1"/>
              <c:layout>
                <c:manualLayout>
                  <c:x val="4.4839650584963253E-3"/>
                  <c:y val="0.20501557103639637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20</a:t>
                    </a:r>
                    <a:r>
                      <a:rPr lang="ru-RU" sz="8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CB7-46E2-A1BF-411C0AD48DD1}"/>
                </c:ext>
              </c:extLst>
            </c:dLbl>
            <c:dLbl>
              <c:idx val="2"/>
              <c:layout>
                <c:manualLayout>
                  <c:x val="5.9786200779951004E-3"/>
                  <c:y val="0.14643969359742598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14,1</a:t>
                    </a:r>
                    <a:r>
                      <a:rPr lang="ru-RU" sz="8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CB7-46E2-A1BF-411C0AD48DD1}"/>
                </c:ext>
              </c:extLst>
            </c:dLbl>
            <c:dLbl>
              <c:idx val="3"/>
              <c:layout>
                <c:manualLayout>
                  <c:x val="1.1957240155990201E-2"/>
                  <c:y val="9.6650197774301144E-2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11,1</a:t>
                    </a:r>
                    <a:r>
                      <a:rPr lang="ru-RU" sz="8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CB7-46E2-A1BF-411C0AD48DD1}"/>
                </c:ext>
              </c:extLst>
            </c:dLbl>
            <c:dLbl>
              <c:idx val="4"/>
              <c:layout>
                <c:manualLayout>
                  <c:x val="1.0462585136491426E-2"/>
                  <c:y val="0.14351089972547745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15,7</a:t>
                    </a:r>
                    <a:r>
                      <a:rPr lang="ru-RU" sz="8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CB7-46E2-A1BF-411C0AD48DD1}"/>
                </c:ext>
              </c:extLst>
            </c:dLbl>
            <c:dLbl>
              <c:idx val="5"/>
              <c:layout>
                <c:manualLayout>
                  <c:x val="5.9786200779951004E-3"/>
                  <c:y val="9.3721403902352632E-2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9,1</a:t>
                    </a:r>
                    <a:r>
                      <a:rPr lang="ru-RU" sz="8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CB7-46E2-A1BF-411C0AD48D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Болезни ССС</c:v>
                </c:pt>
                <c:pt idx="1">
                  <c:v>Болезни органов дыхания</c:v>
                </c:pt>
                <c:pt idx="2">
                  <c:v>Болезни мочеполовой системы</c:v>
                </c:pt>
                <c:pt idx="3">
                  <c:v>Болезни костно-мышечной системы</c:v>
                </c:pt>
                <c:pt idx="4">
                  <c:v>Болезни органов пищеварения</c:v>
                </c:pt>
                <c:pt idx="5">
                  <c:v>Онкологические заболевания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30</c:v>
                </c:pt>
                <c:pt idx="1">
                  <c:v>20</c:v>
                </c:pt>
                <c:pt idx="2">
                  <c:v>14.1</c:v>
                </c:pt>
                <c:pt idx="3">
                  <c:v>11.1</c:v>
                </c:pt>
                <c:pt idx="4">
                  <c:v>15.7</c:v>
                </c:pt>
                <c:pt idx="5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CB7-46E2-A1BF-411C0AD48D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11598976"/>
        <c:axId val="111486080"/>
        <c:axId val="0"/>
      </c:bar3DChart>
      <c:catAx>
        <c:axId val="111598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 i="1">
                <a:latin typeface="Bookman Old Style" panose="02050604050505020204" pitchFamily="18" charset="0"/>
              </a:defRPr>
            </a:pPr>
            <a:endParaRPr lang="ru-RU"/>
          </a:p>
        </c:txPr>
        <c:crossAx val="111486080"/>
        <c:crosses val="autoZero"/>
        <c:auto val="1"/>
        <c:lblAlgn val="ctr"/>
        <c:lblOffset val="100"/>
        <c:noMultiLvlLbl val="0"/>
      </c:catAx>
      <c:valAx>
        <c:axId val="111486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5989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461623849704082E-3"/>
          <c:y val="8.69332899164625E-2"/>
          <c:w val="0.1435859763227815"/>
          <c:h val="0.30094879084629689"/>
        </c:manualLayout>
      </c:layout>
      <c:overlay val="0"/>
      <c:txPr>
        <a:bodyPr/>
        <a:lstStyle/>
        <a:p>
          <a:pPr>
            <a:defRPr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bg1">
              <a:lumMod val="85000"/>
            </a:schemeClr>
          </a:solidFill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7E1-409A-B81E-08601BFE6CE1}"/>
              </c:ext>
            </c:extLst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E1-409A-B81E-08601BFE6C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E1-409A-B81E-08601BFE6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2830464"/>
        <c:axId val="83097472"/>
        <c:axId val="0"/>
      </c:bar3DChart>
      <c:catAx>
        <c:axId val="8283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3097472"/>
        <c:crosses val="autoZero"/>
        <c:auto val="1"/>
        <c:lblAlgn val="ctr"/>
        <c:lblOffset val="100"/>
        <c:noMultiLvlLbl val="0"/>
      </c:catAx>
      <c:valAx>
        <c:axId val="830974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28304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 i="1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 i="1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9641766379592502E-2"/>
          <c:y val="0.90701505770181101"/>
          <c:w val="0.6147550365151111"/>
          <c:h val="8.2844980314960626E-2"/>
        </c:manualLayout>
      </c:layout>
      <c:overlay val="0"/>
      <c:txPr>
        <a:bodyPr/>
        <a:lstStyle/>
        <a:p>
          <a:pPr>
            <a:defRPr b="1" i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324819933935353E-2"/>
          <c:y val="5.4744983212060984E-2"/>
          <c:w val="0.66538890045081067"/>
          <c:h val="0.746671802845955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пациентов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A75-4ACC-96BD-B7D78BE9282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A75-4ACC-96BD-B7D78BE9282B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4250</c:v>
                </c:pt>
                <c:pt idx="1">
                  <c:v>2513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75-4ACC-96BD-B7D78BE928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пациенто-дней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A75-4ACC-96BD-B7D78BE9282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A75-4ACC-96BD-B7D78BE9282B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42719</c:v>
                </c:pt>
                <c:pt idx="1">
                  <c:v>24360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A75-4ACC-96BD-B7D78BE928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615104"/>
        <c:axId val="85202048"/>
        <c:axId val="0"/>
      </c:bar3DChart>
      <c:catAx>
        <c:axId val="83615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>
                    <a:lumMod val="75000"/>
                  </a:schemeClr>
                </a:solidFill>
              </a:defRPr>
            </a:pPr>
            <a:endParaRPr lang="ru-RU"/>
          </a:p>
        </c:txPr>
        <c:crossAx val="85202048"/>
        <c:crosses val="autoZero"/>
        <c:auto val="1"/>
        <c:lblAlgn val="ctr"/>
        <c:lblOffset val="100"/>
        <c:noMultiLvlLbl val="0"/>
      </c:catAx>
      <c:valAx>
        <c:axId val="852020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3615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836433055207603"/>
          <c:y val="0.2304737128256846"/>
          <c:w val="0.29795651896987324"/>
          <c:h val="0.47749264058135488"/>
        </c:manualLayout>
      </c:layout>
      <c:overlay val="0"/>
      <c:txPr>
        <a:bodyPr/>
        <a:lstStyle/>
        <a:p>
          <a:pPr>
            <a:defRPr sz="1400">
              <a:solidFill>
                <a:schemeClr val="bg1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Число пациентов</c:v>
                </c:pt>
                <c:pt idx="1">
                  <c:v>Число пациенто-дней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4250</c:v>
                </c:pt>
                <c:pt idx="1">
                  <c:v>42719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E1-4CEC-87C8-E32318988C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Число пациентов</c:v>
                </c:pt>
                <c:pt idx="1">
                  <c:v>Число пациенто-дней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2513</c:v>
                </c:pt>
                <c:pt idx="1">
                  <c:v>24360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E1-4CEC-87C8-E32318988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313088"/>
        <c:axId val="92314624"/>
      </c:lineChart>
      <c:catAx>
        <c:axId val="92313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>
                    <a:lumMod val="75000"/>
                  </a:schemeClr>
                </a:solidFill>
              </a:defRPr>
            </a:pPr>
            <a:endParaRPr lang="ru-RU"/>
          </a:p>
        </c:txPr>
        <c:crossAx val="92314624"/>
        <c:crosses val="autoZero"/>
        <c:auto val="1"/>
        <c:lblAlgn val="ctr"/>
        <c:lblOffset val="100"/>
        <c:noMultiLvlLbl val="0"/>
      </c:catAx>
      <c:valAx>
        <c:axId val="923146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923130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1">
              <a:solidFill>
                <a:schemeClr val="bg1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BD660-E8ED-48A0-80A6-A5DA7D9D4470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14875"/>
            <a:ext cx="5486400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5F5EE-569B-4D56-A1B5-9D3BCF14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212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5F5EE-569B-4D56-A1B5-9D3BCF14CFF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15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 цифры по объединению. Т.к. Центр здоровья – структура централизованная. В школах при ф.3 – 1524 пациента в 2014 году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5F5EE-569B-4D56-A1B5-9D3BCF14CFF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135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Цифры объединения</a:t>
            </a:r>
            <a:r>
              <a:rPr lang="ru-RU" baseline="0" dirty="0"/>
              <a:t> (койки)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5F5EE-569B-4D56-A1B5-9D3BCF14CFF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7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1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29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3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78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85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12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94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0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6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377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67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05F6-4EDA-42D4-83C6-129E49F9E5D5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2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6.wdp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source=wiz&amp;uinfo=sw-1903-sh-946-fw-1678-fh-598-pd-1&amp;p=4&amp;text=%D1%83%D1%87%D0%B0%D1%81%D1%82%D0%BD%D0%B8%D0%BA%D0%B8%20%D0%B2%D0%BE%D0%B9%D0%BD%D1%8B%20%D0%BA%D0%B0%D1%80%D1%82%D0%B8%D0%BD%D0%BA%D0%B8&amp;noreask=1&amp;pos=132&amp;rpt=simage&amp;lr=213&amp;img_url=http://img-fotki.yandex.ru/get/4404/artemiy-kam.0/0_67fa9_51a1ee79_X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10.wdp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2.wdp"/><Relationship Id="rId10" Type="http://schemas.openxmlformats.org/officeDocument/2006/relationships/image" Target="../media/image44.jpeg"/><Relationship Id="rId4" Type="http://schemas.openxmlformats.org/officeDocument/2006/relationships/image" Target="../media/image41.jpeg"/><Relationship Id="rId9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16.wdp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66.jpeg"/><Relationship Id="rId4" Type="http://schemas.openxmlformats.org/officeDocument/2006/relationships/image" Target="../media/image63.jpeg"/><Relationship Id="rId9" Type="http://schemas.microsoft.com/office/2007/relationships/hdphoto" Target="../media/hdphoto2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1347614"/>
            <a:ext cx="8964488" cy="221424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Государственное бюджетное </a:t>
            </a:r>
            <a:b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учреждение здравоохранения</a:t>
            </a:r>
            <a:b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000" b="1" spc="3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ГОРОДСКАЯ ПОЛИКЛИНИКА № 107</a:t>
            </a:r>
            <a:r>
              <a:rPr lang="ru-RU" sz="2800" b="1" spc="3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b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Департамента здравоохранения </a:t>
            </a:r>
            <a:b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города Москвы</a:t>
            </a:r>
            <a:b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Отчет о работе в 2016 году </a:t>
            </a:r>
            <a:b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 районам Свиблово и Бабушкинский</a:t>
            </a:r>
            <a:endParaRPr lang="ru-RU" sz="4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://xn--80aaich3c0ai.org/images/6/63/%D0%92%D0%B5%D0%BD%D0%B7%D0%B5%D0%BB%D1%8C_3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43758"/>
            <a:ext cx="2664296" cy="183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64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РАБОТА ВРАЧЕЙ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82239"/>
              </p:ext>
            </p:extLst>
          </p:nvPr>
        </p:nvGraphicFramePr>
        <p:xfrm>
          <a:off x="460375" y="815454"/>
          <a:ext cx="8288088" cy="18034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7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2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Отчетный период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Число посещений</a:t>
                      </a:r>
                      <a:r>
                        <a:rPr lang="ru-RU" sz="1100" baseline="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врачей, включая профилактические, всего</a:t>
                      </a:r>
                      <a:endParaRPr lang="ru-RU" sz="1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Число посещений</a:t>
                      </a:r>
                      <a:r>
                        <a:rPr lang="ru-RU" sz="1100" baseline="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врачей по поводу заболеваний</a:t>
                      </a:r>
                      <a:endParaRPr lang="ru-RU" sz="1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Число посещений врачами на дому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2015</a:t>
                      </a:r>
                      <a:r>
                        <a:rPr lang="ru-RU" sz="1100" baseline="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год</a:t>
                      </a:r>
                      <a:endParaRPr lang="ru-RU" sz="1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328,126</a:t>
                      </a:r>
                    </a:p>
                  </a:txBody>
                  <a:tcPr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208,880</a:t>
                      </a:r>
                    </a:p>
                  </a:txBody>
                  <a:tcPr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15,879</a:t>
                      </a:r>
                    </a:p>
                  </a:txBody>
                  <a:tcPr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2016</a:t>
                      </a:r>
                      <a:r>
                        <a:rPr lang="ru-RU" sz="11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год</a:t>
                      </a:r>
                    </a:p>
                  </a:txBody>
                  <a:tcPr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197,557</a:t>
                      </a:r>
                    </a:p>
                  </a:txBody>
                  <a:tcPr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160,039</a:t>
                      </a:r>
                    </a:p>
                  </a:txBody>
                  <a:tcPr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1,356</a:t>
                      </a:r>
                    </a:p>
                  </a:txBody>
                  <a:tcPr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Динамика показателя (%)</a:t>
                      </a:r>
                    </a:p>
                  </a:txBody>
                  <a:tcPr anchor="ctr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-40</a:t>
                      </a:r>
                    </a:p>
                  </a:txBody>
                  <a:tcPr anchor="ctr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-23</a:t>
                      </a:r>
                    </a:p>
                  </a:txBody>
                  <a:tcPr anchor="ctr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-93</a:t>
                      </a:r>
                    </a:p>
                  </a:txBody>
                  <a:tcPr anchor="ctr"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827584" y="26188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ХИРУРГИЧЕСКАЯ РАБОТА ФИЛИАЛА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17614"/>
              </p:ext>
            </p:extLst>
          </p:nvPr>
        </p:nvGraphicFramePr>
        <p:xfrm>
          <a:off x="451992" y="3338934"/>
          <a:ext cx="8288088" cy="139305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762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2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960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Название операций</a:t>
                      </a:r>
                    </a:p>
                  </a:txBody>
                  <a:tcPr anchor="ctr">
                    <a:solidFill>
                      <a:schemeClr val="accent3">
                        <a:alpha val="1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Число проведенных операций в амбулаторно-поликлиническом учреждении,</a:t>
                      </a:r>
                      <a:r>
                        <a:rPr lang="ru-RU" sz="1400" baseline="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всего</a:t>
                      </a:r>
                      <a:endParaRPr lang="ru-RU" sz="14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alpha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2015 год</a:t>
                      </a:r>
                    </a:p>
                  </a:txBody>
                  <a:tcPr anchor="ctr"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2016 год</a:t>
                      </a:r>
                    </a:p>
                  </a:txBody>
                  <a:tcPr anchor="ctr"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Всего операций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359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134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06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УКРЕПЛЕНИЕ МАТЕРИАЛЬНО-ТЕХНИЧЕСКОЙ БАЗЫ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080" y="2843811"/>
            <a:ext cx="1801028" cy="167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" b="3850"/>
          <a:stretch>
            <a:fillRect/>
          </a:stretch>
        </p:blipFill>
        <p:spPr>
          <a:xfrm>
            <a:off x="460375" y="477290"/>
            <a:ext cx="1803629" cy="1878436"/>
          </a:xfrm>
          <a:prstGeom prst="rect">
            <a:avLst/>
          </a:prstGeom>
        </p:spPr>
      </p:pic>
      <p:pic>
        <p:nvPicPr>
          <p:cNvPr id="7" name="Picture 2" descr="C:\Users\Star\Desktop\201409\201409A0\20140917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091" y="477290"/>
            <a:ext cx="1559929" cy="2080022"/>
          </a:xfrm>
          <a:prstGeom prst="rect">
            <a:avLst/>
          </a:prstGeom>
          <a:noFill/>
        </p:spPr>
      </p:pic>
      <p:pic>
        <p:nvPicPr>
          <p:cNvPr id="10" name="Содержимое 4" descr="C:\Documents and Settings\Kapitosha\Рабочий стол\для презентации ГП\P1011932.jpg"/>
          <p:cNvPicPr>
            <a:picLocks/>
          </p:cNvPicPr>
          <p:nvPr/>
        </p:nvPicPr>
        <p:blipFill>
          <a:blip r:embed="rId5" cstate="print"/>
          <a:srcRect l="10048" r="11053" b="1306"/>
          <a:stretch>
            <a:fillRect/>
          </a:stretch>
        </p:blipFill>
        <p:spPr bwMode="auto">
          <a:xfrm>
            <a:off x="6965541" y="2715766"/>
            <a:ext cx="18010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11760" y="725896"/>
            <a:ext cx="453650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В 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2011 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году в филиале закончен капитальный ремонт.</a:t>
            </a:r>
          </a:p>
          <a:p>
            <a:pPr algn="ctr">
              <a:lnSpc>
                <a:spcPct val="200000"/>
              </a:lnSpc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В 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2015 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году была установлена новая медицинская мебель в кабинетах врачей, мебель общего назначения в холлах на этажах филиала – в зонах комфортного пребывания, установлены кулеры с питьевой водой и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вендинговые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 аппараты со снеками.</a:t>
            </a:r>
          </a:p>
          <a:p>
            <a:pPr algn="ctr">
              <a:lnSpc>
                <a:spcPct val="200000"/>
              </a:lnSpc>
            </a:pPr>
            <a:endParaRPr lang="ru-RU" sz="12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171450" indent="-171450" algn="ctr">
              <a:lnSpc>
                <a:spcPct val="200000"/>
              </a:lnSpc>
              <a:buFontTx/>
              <a:buChar char="-"/>
            </a:pPr>
            <a:endParaRPr lang="ru-RU" sz="12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4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УСЛОВИЯ КОМФОРТНОГО ПРЕБЫВАНИЯ</a:t>
            </a:r>
          </a:p>
        </p:txBody>
      </p:sp>
      <p:pic>
        <p:nvPicPr>
          <p:cNvPr id="4098" name="Picture 2" descr="C:\Users\HP\Desktop\Фото 107 (для Смоленко)\филиал 2 (48)\IMG_4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106" y="927596"/>
            <a:ext cx="313289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Desktop\Фото 107 (для Смоленко)\филиал 2 (48)\IMG_4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23426" y="927595"/>
            <a:ext cx="313289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P\Desktop\Фото 107 (для Смоленко)\филиал 2 (48)\IMG_40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3746" y="927595"/>
            <a:ext cx="313289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5575" y="3770008"/>
            <a:ext cx="88089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Зоны комфортного пребывания имеются в каждом филиале ГБУЗ «ГП № 107 ДЗМ», оборудованы:</a:t>
            </a:r>
          </a:p>
          <a:p>
            <a:pPr algn="ctr"/>
            <a:endParaRPr lang="ru-RU" sz="1200" b="1" i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кулером и стаканчиками для воды,</a:t>
            </a:r>
          </a:p>
          <a:p>
            <a:pPr marL="285750" indent="-285750" algn="ctr">
              <a:buFontTx/>
              <a:buChar char="-"/>
            </a:pPr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кондиционерами (сплит-системами),</a:t>
            </a:r>
          </a:p>
          <a:p>
            <a:pPr marL="285750" indent="-285750" algn="ctr">
              <a:buFontTx/>
              <a:buChar char="-"/>
            </a:pPr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телевизорами для демонстрации роликов о здоровом образе жизни,</a:t>
            </a:r>
          </a:p>
          <a:p>
            <a:pPr marL="285750" indent="-285750" algn="ctr">
              <a:buFontTx/>
              <a:buChar char="-"/>
            </a:pPr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комфортными диванами и креслами,</a:t>
            </a:r>
          </a:p>
          <a:p>
            <a:pPr marL="285750" indent="-285750" algn="ctr">
              <a:buFontTx/>
              <a:buChar char="-"/>
            </a:pPr>
            <a:r>
              <a:rPr lang="ru-RU" sz="1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вендинговыми</a:t>
            </a:r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 аппаратами с кофе и снеками.</a:t>
            </a:r>
          </a:p>
        </p:txBody>
      </p:sp>
    </p:spTree>
    <p:extLst>
      <p:ext uri="{BB962C8B-B14F-4D97-AF65-F5344CB8AC3E}">
        <p14:creationId xmlns:p14="http://schemas.microsoft.com/office/powerpoint/2010/main" val="5534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92546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СТРУКТУРА ЗАБОЛЕВАЕМОСТИ ЖИТЕЛЕЙ РАЙОНА.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Трудоспособный возраст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438992"/>
              </p:ext>
            </p:extLst>
          </p:nvPr>
        </p:nvGraphicFramePr>
        <p:xfrm>
          <a:off x="141669" y="630020"/>
          <a:ext cx="8822819" cy="415733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02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0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2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№ п/п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Наименования показателя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2016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2015</a:t>
                      </a: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Динамика изменения показателя (%)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Зарегистрировано заболеваний - всего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67551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66630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+1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2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Инфекционные и паразитарные болезни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549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471</a:t>
                      </a: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+17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Новообразования - всего, из них: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1232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323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+281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3.1.</a:t>
                      </a:r>
                      <a:endParaRPr lang="ru-RU" sz="100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Злокачественные новообразования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4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Болезни эндокринной системы, расстройства питания и нарушения обмена веществ - всего, из них: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3706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3148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+18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4.1.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Болезни щитовидной железы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973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868</a:t>
                      </a: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+12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4.2.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Сахарный диабет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2400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2134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+12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5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Болезни нервной системы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534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426</a:t>
                      </a:r>
                    </a:p>
                  </a:txBody>
                  <a:tcPr marL="49449" marR="49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+25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6.1.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Болезни, характеризующиеся повышенным кровяным давлением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2171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1958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+11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6.2.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Ишемическая болезнь сердца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6909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6489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+6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6.3.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Острый инфаркт миокарда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6.4.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Цереброваскулярные болезни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6211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6170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+1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7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Острые респираторные инфекции нижних дыхательных путей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9508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11831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-20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8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Болезни органов пищеварения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4845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6104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-21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9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Болезни косно-мышечной системы и соединительной ткани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6564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7165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-8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7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10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Болезни мочеполовой системы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6627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3571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+86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11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Болезни глаза и его придаточного аппарата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7162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7114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+1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3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12</a:t>
                      </a:r>
                      <a:endParaRPr lang="ru-RU" sz="1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Травмы, отравления и некоторые другие последствия воздействия внешних причин</a:t>
                      </a:r>
                      <a:endParaRPr lang="ru-RU" sz="9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237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290</a:t>
                      </a:r>
                    </a:p>
                  </a:txBody>
                  <a:tcPr marL="49449" marR="4944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-18</a:t>
                      </a:r>
                    </a:p>
                  </a:txBody>
                  <a:tcPr marL="49449" marR="49449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592" y="159482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СТРУКТУРА ЗАБОЛЕВАЕМОСТИ ЖИТЕЛЕЙ РАЙОНА</a:t>
            </a:r>
          </a:p>
          <a:p>
            <a:pPr algn="r"/>
            <a:endParaRPr lang="ru-RU" sz="25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Трудоспособный возраст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60000317"/>
              </p:ext>
            </p:extLst>
          </p:nvPr>
        </p:nvGraphicFramePr>
        <p:xfrm>
          <a:off x="395536" y="539750"/>
          <a:ext cx="8496944" cy="43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64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-8917"/>
            <a:ext cx="8928992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ПРОФИЛАКТИЧЕСКАЯ РАБОТА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Диспансерное наблюдение за инвалидами и участниками Великой Отечественной войны и воинами-интернационалистами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874565"/>
              </p:ext>
            </p:extLst>
          </p:nvPr>
        </p:nvGraphicFramePr>
        <p:xfrm>
          <a:off x="318195" y="815816"/>
          <a:ext cx="8568952" cy="41656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Показатели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Участники ВОВ, в том числе инвалиды ВОВ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2016</a:t>
                      </a:r>
                      <a:endParaRPr lang="ru-RU" sz="12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Состоит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под диспансерным наблюдением на конец отчетного года</a:t>
                      </a:r>
                      <a:endParaRPr lang="ru-RU" sz="11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Снято с диспансерного наблюдения в течение отчетного года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в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том числе:    выехало</a:t>
                      </a:r>
                      <a:endParaRPr lang="ru-RU" sz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                      умерло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Состоит по группам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инвалидности:                                         </a:t>
                      </a:r>
                      <a:r>
                        <a:rPr lang="en-US" sz="1200" baseline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I</a:t>
                      </a:r>
                      <a:endParaRPr lang="ru-RU" sz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                                                             </a:t>
                      </a:r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II</a:t>
                      </a:r>
                      <a:endParaRPr lang="ru-RU" sz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                                                            </a:t>
                      </a:r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III</a:t>
                      </a:r>
                      <a:endParaRPr lang="ru-RU" sz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Получили стационарное лечение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Получили санаторно-курортное лечение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2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dessafront.ru/wp-content/uploads/2015/06/georg_lenta-e14356639463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566"/>
            <a:ext cx="9142006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-8917"/>
            <a:ext cx="8928992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ПРОФИЛАКТИЧЕСКАЯ РАБОТА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Численность инвалидов, состоящих на учете в ГБУЗ «ГП № 107 ДЗМ»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772784"/>
              </p:ext>
            </p:extLst>
          </p:nvPr>
        </p:nvGraphicFramePr>
        <p:xfrm>
          <a:off x="318195" y="627534"/>
          <a:ext cx="8568953" cy="272544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570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12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Группа инвалидности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Взрослые 18 лет и старше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Инвалиды вследствие аварии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на Чернобыльской АЭС</a:t>
                      </a:r>
                      <a:endParaRPr lang="ru-RU" sz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2016</a:t>
                      </a:r>
                      <a:endParaRPr lang="ru-RU" sz="12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2016</a:t>
                      </a:r>
                      <a:endParaRPr lang="ru-RU" sz="1200" b="1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I </a:t>
                      </a:r>
                      <a:r>
                        <a:rPr lang="ru-RU" sz="1600" b="1" i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343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337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II</a:t>
                      </a:r>
                      <a:r>
                        <a:rPr lang="ru-RU" sz="1600" b="1" i="0" baseline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группа</a:t>
                      </a:r>
                      <a:endParaRPr lang="ru-RU" sz="1600" b="1" i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5706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5683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III</a:t>
                      </a:r>
                      <a:r>
                        <a:rPr lang="ru-RU" sz="1800" b="1" i="0" baseline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группа</a:t>
                      </a:r>
                      <a:endParaRPr lang="ru-RU" sz="1800" b="1" i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1097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1099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7146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7133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2" descr="http://www.eko-med.ru/wp-content/themes/ekomed/images/news/9-may-201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3435846"/>
            <a:ext cx="1633446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20" y="3435846"/>
            <a:ext cx="1707176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006" y="3435846"/>
            <a:ext cx="2364158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47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-128550"/>
            <a:ext cx="8928992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МЕРОПРИЯТИЯ ПО МЕДИЦИНСКОЙ ПРОФИЛАКТИКЕ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130250"/>
              </p:ext>
            </p:extLst>
          </p:nvPr>
        </p:nvGraphicFramePr>
        <p:xfrm>
          <a:off x="251517" y="703198"/>
          <a:ext cx="8712969" cy="19405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808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4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41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41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Результат диспансеризации определенных</a:t>
                      </a:r>
                      <a:r>
                        <a:rPr lang="ru-RU" sz="1200" baseline="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групп взрослого населения</a:t>
                      </a:r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Мужчины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Женщины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21-36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39-60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старше 60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21-36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39-60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старше 60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Определена </a:t>
                      </a:r>
                      <a:r>
                        <a:rPr lang="en-US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группа здоровья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742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1009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246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Определена </a:t>
                      </a:r>
                      <a:r>
                        <a:rPr lang="en-US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II</a:t>
                      </a:r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группа здоровья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566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669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Определена </a:t>
                      </a:r>
                      <a:r>
                        <a:rPr lang="en-US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III</a:t>
                      </a:r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группа здоровья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1099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876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1407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1676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0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САНИТАРНО-ГИГИЕНИЧЕСКОЕ ОБУЧЕНИЕ НАСЕЛЕНИЯ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608364"/>
            <a:ext cx="3534942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Школы пациентов</a:t>
            </a:r>
          </a:p>
          <a:p>
            <a:pPr algn="ctr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проучено:</a:t>
            </a:r>
          </a:p>
          <a:p>
            <a:pPr algn="ctr"/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 2015 г. – 4067 пациентов,</a:t>
            </a:r>
          </a:p>
          <a:p>
            <a:pPr algn="just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 2016 г. – 3120 пациентов.</a:t>
            </a:r>
          </a:p>
          <a:p>
            <a:pPr algn="just"/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артериальной гипертонии,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здорового образа жизни,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по сахарному диабету,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профилактики инсульта,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по заболеваниям простаты,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по рассеянному склерозу,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бронхиальной астмы,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для больных болезнью Паркинсона,</a:t>
            </a:r>
            <a:endParaRPr lang="ru-RU" sz="1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глаукомы,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для пациентов с заболеваниями 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костно-мышечной системы,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для беременных,</a:t>
            </a:r>
          </a:p>
          <a:p>
            <a:pPr algn="just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по </a:t>
            </a:r>
            <a:r>
              <a:rPr lang="ru-RU" sz="1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варфаринотерапии</a:t>
            </a:r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 и др.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1108938"/>
            <a:ext cx="37081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Школы Центра здоровья</a:t>
            </a:r>
          </a:p>
          <a:p>
            <a:pPr algn="ctr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проучено:</a:t>
            </a:r>
          </a:p>
          <a:p>
            <a:pPr algn="ctr"/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 2015 г. – 1030 пациентов,</a:t>
            </a:r>
          </a:p>
          <a:p>
            <a:pPr algn="r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 2016 г. – 798 пациентов.</a:t>
            </a:r>
          </a:p>
          <a:p>
            <a:pPr algn="just"/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при риске гипертонической болезни,</a:t>
            </a:r>
          </a:p>
          <a:p>
            <a:pPr algn="r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при риске бронхиальной астмы,</a:t>
            </a:r>
          </a:p>
          <a:p>
            <a:pPr algn="r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при риске болезней </a:t>
            </a:r>
          </a:p>
          <a:p>
            <a:pPr algn="r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костно-мышечной системы,</a:t>
            </a:r>
          </a:p>
          <a:p>
            <a:pPr algn="r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при риске ожирения,</a:t>
            </a:r>
          </a:p>
          <a:p>
            <a:pPr algn="r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при риске сахарного диабета,</a:t>
            </a:r>
          </a:p>
          <a:p>
            <a:pPr algn="r"/>
            <a:r>
              <a:rPr lang="ru-RU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Школа «Жизнь без табака» и др.</a:t>
            </a:r>
          </a:p>
        </p:txBody>
      </p:sp>
      <p:pic>
        <p:nvPicPr>
          <p:cNvPr id="5122" name="Picture 2" descr="http://www.arabesko.ru/images/files/vector/lines/arabesko.ru_04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249459" y="2302082"/>
            <a:ext cx="4645161" cy="7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570" y="627534"/>
            <a:ext cx="8660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Центр здоровья</a:t>
            </a:r>
          </a:p>
          <a:p>
            <a:r>
              <a:rPr lang="ru-RU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Кабинеты здорового пациента</a:t>
            </a:r>
          </a:p>
          <a:p>
            <a:r>
              <a:rPr lang="ru-RU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Школы здоровья</a:t>
            </a:r>
          </a:p>
        </p:txBody>
      </p:sp>
      <p:pic>
        <p:nvPicPr>
          <p:cNvPr id="3074" name="Picture 2" descr="https://cloclo13.datacloudmail.ru/weblink/thumb/xw1/ff34dd25250d/%D1%84%D0%BE%D1%82%D0%BE%20%D0%B3%D0%BF%20107%20%D0%B7%D0%B4%D0%B0%D0%BD%D0%B8%D1%8F/IMG_3429.JPG?x-email=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3014"/>
            <a:ext cx="2700000" cy="2025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loclo13.datacloudmail.ru/weblink/thumb/xw1/ff34dd25250d/%D1%84%D0%BE%D1%82%D0%BE%20%D0%B3%D0%BF%20107%20%D0%B7%D0%B4%D0%B0%D0%BD%D0%B8%D1%8F/%D0%92%D0%B0%D1%80%D1%84%D0%B0%D1%80%D0%B8%D0%BD.JPG?x-email=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07" y="1698878"/>
            <a:ext cx="2700000" cy="2025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loclo13.datacloudmail.ru/weblink/thumb/xw1/ff34dd25250d/%D1%84%D0%BE%D1%82%D0%BE%20%D0%B3%D0%BF%20107%20%D0%B7%D0%B4%D0%B0%D0%BD%D0%B8%D1%8F/IMG_6117.JPG?x-email=undefin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58" y="771550"/>
            <a:ext cx="2700000" cy="2025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САНИТАРНО-ГИГИЕНИЧЕСКОЕ ОБУЧЕНИЕ НАСЕЛЕНИЯ</a:t>
            </a:r>
          </a:p>
        </p:txBody>
      </p:sp>
      <p:pic>
        <p:nvPicPr>
          <p:cNvPr id="2050" name="Picture 2" descr="http://img1.liveinternet.ru/images/attach/c/8/100/761/100761373_large_element08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59" y="3435846"/>
            <a:ext cx="1648998" cy="14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8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164554"/>
            <a:ext cx="8280920" cy="75608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ИСТОРИЯ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5575" y="555526"/>
            <a:ext cx="880891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Учреждение создано в 1966 году как 107-я городская поликлиника, располагающаяся на Алтуфьевском шоссе. </a:t>
            </a:r>
          </a:p>
          <a:p>
            <a:pPr algn="ctr"/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В 70-х годах прошлого века началась массовая застройка района Отрадное многоэтажными домами, возникла потребность в оказании квалифицированной первичной медико-санитарной помощи большому количеству жителей. </a:t>
            </a:r>
          </a:p>
          <a:p>
            <a:pPr algn="ctr"/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В 1986 году для поликлиники в районе улиц Декабристов и Хачатуряна была выделена территория, построено новое девятиэтажное здание.</a:t>
            </a:r>
          </a:p>
          <a:p>
            <a:pPr algn="ctr"/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 2012 году, в ходе реорганизации здравоохранения, приказом Департамента здравоохранения города Москвы от 05.05.2012 </a:t>
            </a:r>
            <a:r>
              <a:rPr lang="ru-RU" sz="140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№ 405</a:t>
            </a:r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, к Городской поликлинике № 107 были присоединены четыре городские поликлиники, ставшие нашими филиалами, обслуживающие жителей районов </a:t>
            </a:r>
            <a:r>
              <a:rPr lang="ru-RU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Отрадное, Свиблово, Северное и Южное Медведково</a:t>
            </a:r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. </a:t>
            </a:r>
          </a:p>
          <a:p>
            <a:pPr algn="ctr"/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Всего в настоящее время в составе ГБУЗ «ГП № 107 ДЗМ» пять учреждений, обслуживающих </a:t>
            </a:r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261427</a:t>
            </a:r>
            <a:r>
              <a:rPr lang="ru-RU" sz="14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человек прикрепленного населения.</a:t>
            </a:r>
          </a:p>
          <a:p>
            <a:pPr algn="ctr"/>
            <a:endParaRPr lang="ru-RU" sz="1400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 Городская поликлиника № 107 (численность населения 66086)</a:t>
            </a:r>
          </a:p>
          <a:p>
            <a:pPr algn="ctr"/>
            <a:r>
              <a:rPr lang="ru-RU" sz="1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Филиал № 1 (</a:t>
            </a:r>
            <a:r>
              <a:rPr lang="ru-RU" sz="14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бывш</a:t>
            </a:r>
            <a:r>
              <a:rPr lang="ru-RU" sz="1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. ГП 31) (численность населения 69351)</a:t>
            </a:r>
          </a:p>
          <a:p>
            <a:pPr algn="ctr"/>
            <a:r>
              <a:rPr lang="ru-RU" sz="1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Филиал № 2 (</a:t>
            </a:r>
            <a:r>
              <a:rPr lang="ru-RU" sz="14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бывш</a:t>
            </a:r>
            <a:r>
              <a:rPr lang="ru-RU" sz="1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. ГП 48) (численность населения 41020)</a:t>
            </a:r>
          </a:p>
          <a:p>
            <a:pPr algn="ctr"/>
            <a:r>
              <a:rPr lang="ru-RU" sz="1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Филиал № 3 (</a:t>
            </a:r>
            <a:r>
              <a:rPr lang="ru-RU" sz="14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бывш</a:t>
            </a:r>
            <a:r>
              <a:rPr lang="ru-RU" sz="1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. ГП 144) (численность населения 41822)</a:t>
            </a:r>
          </a:p>
          <a:p>
            <a:pPr algn="ctr"/>
            <a:r>
              <a:rPr lang="ru-RU" sz="1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Филиал № 4 (</a:t>
            </a:r>
            <a:r>
              <a:rPr lang="ru-RU" sz="14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бывш</a:t>
            </a:r>
            <a:r>
              <a:rPr lang="ru-RU" sz="1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. ГП 165) (численность населения 43145)</a:t>
            </a:r>
          </a:p>
        </p:txBody>
      </p:sp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1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cloclo13.datacloudmail.ru/weblink/thumb/xw1/ff34dd25250d/%D1%84%D0%BE%D1%82%D0%BE%20%D0%B3%D0%BF%20107%20%D0%B7%D0%B4%D0%B0%D0%BD%D0%B8%D1%8F/7.JPG?x-email=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84" y="843558"/>
            <a:ext cx="2700000" cy="198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loclo13.datacloudmail.ru/weblink/thumb/xw1/ff34dd25250d/%D1%84%D0%BE%D1%82%D0%BE%20%D0%B3%D0%BF%20107%20%D0%B7%D0%B4%D0%B0%D0%BD%D0%B8%D1%8F/IMG_3426%20%282%29.JPG?x-email=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3558"/>
            <a:ext cx="270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loclo13.datacloudmail.ru/weblink/thumb/xw1/ff34dd25250d/%D1%84%D0%BE%D1%82%D0%BE%20%D0%B3%D0%BF%20107%20%D0%B7%D0%B4%D0%B0%D0%BD%D0%B8%D1%8F/DSC02407.JPG?x-email=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5022"/>
            <a:ext cx="270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loclo13.datacloudmail.ru/weblink/thumb/xw1/ff34dd25250d/%D1%84%D0%BE%D1%82%D0%BE%20%D0%B3%D0%BF%20107%20%D0%B7%D0%B4%D0%B0%D0%BD%D0%B8%D1%8F/DSC_0307.JPG?x-email=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00" y="3003798"/>
            <a:ext cx="270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8337" y="1275606"/>
            <a:ext cx="1140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Проведение </a:t>
            </a:r>
          </a:p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тренингов </a:t>
            </a:r>
          </a:p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персонала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8693" y="3723878"/>
            <a:ext cx="11993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Проведение </a:t>
            </a:r>
          </a:p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конкурсов </a:t>
            </a:r>
          </a:p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среди </a:t>
            </a:r>
          </a:p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сотрудников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91523" y="1295350"/>
            <a:ext cx="1048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Обучение </a:t>
            </a:r>
          </a:p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пациентов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710084" y="3433710"/>
            <a:ext cx="867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Всего </a:t>
            </a:r>
          </a:p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в </a:t>
            </a:r>
          </a:p>
          <a:p>
            <a:pPr algn="ctr"/>
            <a:r>
              <a:rPr lang="ru-RU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лидерах!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ПОСТОЯННОЕ ОБУЧЕНИЕ – И СОТРУДНИКОВ И ПАЦИЕНТОВ</a:t>
            </a:r>
          </a:p>
        </p:txBody>
      </p:sp>
    </p:spTree>
    <p:extLst>
      <p:ext uri="{BB962C8B-B14F-4D97-AF65-F5344CB8AC3E}">
        <p14:creationId xmlns:p14="http://schemas.microsoft.com/office/powerpoint/2010/main" val="38890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ИНФОРМИРОВАННОСТЬ НАСЕЛЕНИЯ</a:t>
            </a:r>
          </a:p>
        </p:txBody>
      </p:sp>
      <p:pic>
        <p:nvPicPr>
          <p:cNvPr id="1026" name="Picture 2" descr="C:\Users\HP\Desktop\gp107 s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04672"/>
            <a:ext cx="2685397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Фото 107 (для Смоленко)\ПО 107\IMG_4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2787774"/>
            <a:ext cx="2629602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Фото 107 (для Смоленко)\филиал 2 (48)\IMG_4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8" y="591530"/>
            <a:ext cx="2650909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Фото 107 (для Смоленко)\филиал 3 (144)\IMG_40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28" y="2799953"/>
            <a:ext cx="2650909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152" y="483518"/>
            <a:ext cx="302433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9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Справочно-информационные материалы,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9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Стенды,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9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Буклеты,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9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Официальный сайт,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9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Демонстрация роликов, посвященных здоровому образу жизни и диспансеризации в холлах филиалов.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9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Заседания общественного совета:</a:t>
            </a:r>
          </a:p>
          <a:p>
            <a:pPr marL="171450" indent="-171450" algn="ctr">
              <a:buFontTx/>
              <a:buChar char="-"/>
            </a:pPr>
            <a:r>
              <a:rPr lang="ru-RU" sz="9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 2015 году проведено</a:t>
            </a:r>
          </a:p>
          <a:p>
            <a:pPr algn="ctr"/>
            <a:r>
              <a:rPr lang="ru-RU" sz="10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4 </a:t>
            </a:r>
            <a:r>
              <a:rPr lang="ru-RU" sz="9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заседаний.</a:t>
            </a:r>
            <a:endParaRPr lang="ru-RU" sz="900" dirty="0"/>
          </a:p>
          <a:p>
            <a:endParaRPr lang="ru-RU" sz="900" i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9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Встречи с населением:</a:t>
            </a:r>
          </a:p>
          <a:p>
            <a:pPr marL="171450" indent="-171450" algn="ctr">
              <a:buFontTx/>
              <a:buChar char="-"/>
            </a:pPr>
            <a:r>
              <a:rPr lang="ru-RU" sz="9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 2016 году проведено </a:t>
            </a:r>
          </a:p>
          <a:p>
            <a:pPr algn="ctr"/>
            <a:r>
              <a:rPr lang="ru-RU" sz="10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114 </a:t>
            </a:r>
            <a:r>
              <a:rPr lang="ru-RU" sz="9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встреч.</a:t>
            </a:r>
            <a:endParaRPr lang="ru-RU" sz="9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2160" y="2838009"/>
            <a:ext cx="2952328" cy="1929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10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ДНИ ОТКРЫТЫХ ДВЕРЕЙ В 2016 ГОДУ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3517"/>
            <a:ext cx="1668422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84" y="2931790"/>
            <a:ext cx="1668422" cy="194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97" y="482773"/>
            <a:ext cx="1728192" cy="22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844" y="2859782"/>
            <a:ext cx="1800200" cy="201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9869"/>
            <a:ext cx="1872208" cy="221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2774"/>
            <a:ext cx="1800200" cy="223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95" y="2859782"/>
            <a:ext cx="178229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59782"/>
            <a:ext cx="1872208" cy="208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4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loclo13.datacloudmail.ru/weblink/thumb/xw1/ff34dd25250d/%D1%84%D0%BE%D1%82%D0%BE%20%D0%B3%D0%BF%20107%20%D0%B7%D0%B4%D0%B0%D0%BD%D0%B8%D1%8F/IMG_5002.JPG?x-email=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47863" y="2889870"/>
            <a:ext cx="3672408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loclo13.datacloudmail.ru/weblink/thumb/xw1/ff34dd25250d/%D1%84%D0%BE%D1%82%D0%BE%20%D0%B3%D0%BF%20107%20%D0%B7%D0%B4%D0%B0%D0%BD%D0%B8%D1%8F/IMG_5007.JPG?x-email=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69" y="699543"/>
            <a:ext cx="270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cloclo13.datacloudmail.ru/weblink/thumb/xw1/ff34dd25250d/%D1%84%D0%BE%D1%82%D0%BE%20%D0%B3%D0%BF%20107%20%D0%B7%D0%B4%D0%B0%D0%BD%D0%B8%D1%8F/IMG_5006.JPG?x-email=undefin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53996" y="712888"/>
            <a:ext cx="270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РАБОТНИКИ ЗДОРОВОГО ОБРАЗА ЖИЗНИ</a:t>
            </a:r>
          </a:p>
        </p:txBody>
      </p:sp>
      <p:pic>
        <p:nvPicPr>
          <p:cNvPr id="3074" name="Picture 2" descr="http://img-fotki.yandex.ru/get/6004/47407354.443/0_b2061_22357ea7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24231" y="2116897"/>
            <a:ext cx="3958540" cy="108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1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РАБОТА ДНЕВНОГО СТАЦИОНАРА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97281159"/>
              </p:ext>
            </p:extLst>
          </p:nvPr>
        </p:nvGraphicFramePr>
        <p:xfrm>
          <a:off x="323528" y="2391420"/>
          <a:ext cx="3984104" cy="275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93142719"/>
              </p:ext>
            </p:extLst>
          </p:nvPr>
        </p:nvGraphicFramePr>
        <p:xfrm>
          <a:off x="3491880" y="2427734"/>
          <a:ext cx="5652120" cy="2839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89642" y="3795886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55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40897" y="3795886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75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06044" y="4142576"/>
            <a:ext cx="601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3255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03296" y="3189236"/>
            <a:ext cx="705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32905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56176" y="2895198"/>
            <a:ext cx="705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42719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24128" y="4004076"/>
            <a:ext cx="601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4250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56292748"/>
              </p:ext>
            </p:extLst>
          </p:nvPr>
        </p:nvGraphicFramePr>
        <p:xfrm>
          <a:off x="3912096" y="411510"/>
          <a:ext cx="4488160" cy="224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2373712" cy="1671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24" y="1131590"/>
            <a:ext cx="2229220" cy="1671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84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er.ru/media/i/bg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68" y="0"/>
            <a:ext cx="9262168" cy="35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cloclo13.datacloudmail.ru/weblink/thumb/xw1/ff34dd25250d/%D1%84%D0%BE%D1%82%D0%BE%20%D0%B3%D0%BF%20107%20%D0%B7%D0%B4%D0%B0%D0%BD%D0%B8%D1%8F/IMG_1512.JPG?x-email=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75606"/>
            <a:ext cx="27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loclo13.datacloudmail.ru/weblink/thumb/xw1/ff34dd25250d/%D1%84%D0%BE%D1%82%D0%BE%20%D0%B3%D0%BF%20107%20%D0%B7%D0%B4%D0%B0%D0%BD%D0%B8%D1%8F/IMG_1522.JPG?x-email=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36" y="1275606"/>
            <a:ext cx="27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4841" y="4371950"/>
            <a:ext cx="8876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Сотрудники поликлиники – участники Парада Победы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МЫ – ПАТРИОТЫ!</a:t>
            </a:r>
          </a:p>
        </p:txBody>
      </p:sp>
    </p:spTree>
    <p:extLst>
      <p:ext uri="{BB962C8B-B14F-4D97-AF65-F5344CB8AC3E}">
        <p14:creationId xmlns:p14="http://schemas.microsoft.com/office/powerpoint/2010/main" val="312785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570" y="1088613"/>
            <a:ext cx="86609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МРТ (магнитно-резонансный томограф)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 Рентгеновские аппараты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 Денситометр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 </a:t>
            </a:r>
            <a:r>
              <a:rPr lang="ru-RU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Маммограф</a:t>
            </a:r>
            <a:endParaRPr lang="ru-RU" i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 Ультразвуковое оборудование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 </a:t>
            </a:r>
            <a:r>
              <a:rPr lang="ru-RU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Гастродуоденоскопия</a:t>
            </a: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ru-RU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ректороманоскопия</a:t>
            </a:r>
            <a:endParaRPr lang="ru-RU" i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 Оценка эффективности функционирования мышечной и периферической нервной системы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 Лабораторный комплекс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 Компьютерная офтальмологическая система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 Передовое оториноларингологическое оборудование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ВЫСОКОТЕХНОЛОГИЧНАЯ ДИАГНОСТИКА</a:t>
            </a:r>
          </a:p>
        </p:txBody>
      </p:sp>
    </p:spTree>
    <p:extLst>
      <p:ext uri="{BB962C8B-B14F-4D97-AF65-F5344CB8AC3E}">
        <p14:creationId xmlns:p14="http://schemas.microsoft.com/office/powerpoint/2010/main" val="15309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loclo16.datacloudmail.ru/weblink/thumb/xw1/ff34dd25250d/%D1%84%D0%BE%D1%82%D0%BE%20%D0%B3%D0%BF%20107%20%D0%B7%D0%B4%D0%B0%D0%BD%D0%B8%D1%8F/%D0%B7%D0%B4%D0%B0%D0%BD%D0%B8%D1%8F/IMG_3573.JPG?x-email=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loclo16.datacloudmail.ru/weblink/thumb/xw1/ff34dd25250d/%D1%84%D0%BE%D1%82%D0%BE%20%D0%B3%D0%BF%20107%20%D0%B7%D0%B4%D0%B0%D0%BD%D0%B8%D1%8F/%D0%B7%D0%B4%D0%B0%D0%BD%D0%B8%D1%8F/IMG_3605.JPG?x-email=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950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loclo16.datacloudmail.ru/weblink/thumb/xw1/ff34dd25250d/%D1%84%D0%BE%D1%82%D0%BE%20%D0%B3%D0%BF%20107%20%D0%B7%D0%B4%D0%B0%D0%BD%D0%B8%D1%8F/%D0%B7%D0%B4%D0%B0%D0%BD%D0%B8%D1%8F/IMG_3589.JPG?x-email=undefin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727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loclo16.datacloudmail.ru/weblink/thumb/xw1/ff34dd25250d/%D1%84%D0%BE%D1%82%D0%BE%20%D0%B3%D0%BF%20107%20%D0%B7%D0%B4%D0%B0%D0%BD%D0%B8%D1%8F/%D0%B7%D0%B4%D0%B0%D0%BD%D0%B8%D1%8F/IMG_3614.JPG?x-email=undefin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4395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loclo16.datacloudmail.ru/weblink/thumb/xw1/ff34dd25250d/%D1%84%D0%BE%D1%82%D0%BE%20%D0%B3%D0%BF%20107%20%D0%B7%D0%B4%D0%B0%D0%BD%D0%B8%D1%8F/%D0%B7%D0%B4%D0%B0%D0%BD%D0%B8%D1%8F/IMG_3642.JPG?x-email=undefine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38" y="264395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loclo16.datacloudmail.ru/weblink/thumb/xw1/ff34dd25250d/%D1%84%D0%BE%D1%82%D0%BE%20%D0%B3%D0%BF%20107%20%D0%B7%D0%B4%D0%B0%D0%BD%D0%B8%D1%8F/%D0%B7%D0%B4%D0%B0%D0%BD%D0%B8%D1%8F/IMG_3619.JPG?x-email=undefine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4395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3347" y="2234646"/>
            <a:ext cx="2414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Рентгеновский аппарат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54774" y="2244199"/>
            <a:ext cx="2414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Рентгеновский аппарат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5310" y="2263973"/>
            <a:ext cx="1630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Пультовая МРТ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46371" y="4633630"/>
            <a:ext cx="1330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Флюорограф</a:t>
            </a:r>
            <a:endParaRPr lang="ru-RU" sz="1400" i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  <a:cs typeface="Summer Font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19012" y="4640237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Аппарат МРТ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01978" y="4585975"/>
            <a:ext cx="1452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Аппарат УЗИ</a:t>
            </a:r>
          </a:p>
        </p:txBody>
      </p:sp>
    </p:spTree>
    <p:extLst>
      <p:ext uri="{BB962C8B-B14F-4D97-AF65-F5344CB8AC3E}">
        <p14:creationId xmlns:p14="http://schemas.microsoft.com/office/powerpoint/2010/main" val="91281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489" y="601841"/>
            <a:ext cx="86609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Главный врач ГБУЗ «ГП № 107 ДЗМ»</a:t>
            </a:r>
          </a:p>
          <a:p>
            <a:pPr algn="ctr"/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БОЛЬШАКОВА ЕЛЕНА ВИКТОРОВНА</a:t>
            </a:r>
          </a:p>
          <a:p>
            <a:pPr algn="ctr"/>
            <a:r>
              <a:rPr lang="ru-RU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8-499-907-63-24</a:t>
            </a:r>
          </a:p>
          <a:p>
            <a:pPr algn="ctr"/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Москва, ул. Декабристов, 24</a:t>
            </a:r>
          </a:p>
          <a:p>
            <a:pPr algn="ctr"/>
            <a:endParaRPr lang="ru-RU" i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i="1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Заведующая филиалом № 1</a:t>
            </a:r>
          </a:p>
          <a:p>
            <a:pPr algn="ctr"/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ГОРБАТЕНКОВА ЕЛЕНА АНАТОЛЬЕВНА</a:t>
            </a:r>
          </a:p>
          <a:p>
            <a:pPr algn="ctr"/>
            <a:r>
              <a:rPr lang="ru-RU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8-499-180-80-55</a:t>
            </a:r>
          </a:p>
          <a:p>
            <a:pPr algn="ctr"/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Москва, ул. Снежная, 22</a:t>
            </a:r>
          </a:p>
          <a:p>
            <a:pPr algn="ctr"/>
            <a:endParaRPr lang="ru-RU" i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i="1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Телефон Единой «Горячей линии» ГБУЗ «ГП № 107 ДЗМ»</a:t>
            </a:r>
          </a:p>
          <a:p>
            <a:pPr algn="ctr"/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8-499-204-14-22</a:t>
            </a:r>
          </a:p>
          <a:p>
            <a:pPr algn="ctr"/>
            <a:endParaRPr lang="ru-RU" i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i="1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Сайт ГБУЗ «ГП № 107 ДЗМ» в сети Интернет</a:t>
            </a:r>
          </a:p>
          <a:p>
            <a:pPr algn="ctr"/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http://www.gp107.svaomed.ru</a:t>
            </a:r>
            <a:endParaRPr lang="ru-RU" i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КОНТАКТНАЯ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3995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-fotki.yandex.ru/get/5309/16969765.224/0_8ebe8_c6c0026e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" y="1429756"/>
            <a:ext cx="9137895" cy="373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411510"/>
            <a:ext cx="8280920" cy="1620180"/>
          </a:xfrm>
        </p:spPr>
        <p:txBody>
          <a:bodyPr>
            <a:noAutofit/>
          </a:bodyPr>
          <a:lstStyle/>
          <a:p>
            <a:pPr algn="r"/>
            <a:r>
              <a:rPr lang="ru-RU" sz="28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Спасибо за внимание!</a:t>
            </a:r>
            <a:br>
              <a:rPr lang="ru-RU" sz="28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</a:br>
            <a:r>
              <a:rPr lang="ru-RU" sz="28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Ждем вас в нашей поликлинике!</a:t>
            </a:r>
            <a:br>
              <a:rPr lang="ru-RU" sz="28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</a:br>
            <a:r>
              <a:rPr lang="ru-RU" sz="28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  <a:cs typeface="Summer Font" pitchFamily="34" charset="-52"/>
              </a:rPr>
              <a:t>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5748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996966" y="347663"/>
            <a:ext cx="4655154" cy="4600398"/>
            <a:chOff x="-507767" y="0"/>
            <a:chExt cx="7748059" cy="936750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5022" y1="74775" x2="85022" y2="74775"/>
                          <a14:foregroundMark x1="77093" y1="82883" x2="77093" y2="82883"/>
                          <a14:foregroundMark x1="72687" y1="91892" x2="72687" y2="918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425" y="276633"/>
              <a:ext cx="1225103" cy="119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4151" y1="34396" x2="64151" y2="34396"/>
                          <a14:foregroundMark x1="43396" y1="81093" x2="43396" y2="81093"/>
                          <a14:foregroundMark x1="49528" y1="79954" x2="49528" y2="79954"/>
                          <a14:foregroundMark x1="41745" y1="84510" x2="41745" y2="845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1" t="13191" r="8487" b="8417"/>
            <a:stretch/>
          </p:blipFill>
          <p:spPr bwMode="auto">
            <a:xfrm>
              <a:off x="397933" y="5158829"/>
              <a:ext cx="2257425" cy="218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8855" y1="77477" x2="78855" y2="77477"/>
                          <a14:foregroundMark x1="86344" y1="79730" x2="86344" y2="79730"/>
                          <a14:foregroundMark x1="77974" y1="88739" x2="77974" y2="887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9157" y="1009761"/>
              <a:ext cx="1225103" cy="119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1057" y1="71171" x2="81057" y2="71171"/>
                          <a14:foregroundMark x1="83700" y1="75676" x2="83700" y2="75676"/>
                          <a14:foregroundMark x1="86784" y1="80631" x2="86784" y2="806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033" y="2915892"/>
              <a:ext cx="1225103" cy="119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7225" y1="74324" x2="87225" y2="74324"/>
                          <a14:foregroundMark x1="76652" y1="80631" x2="76652" y2="80631"/>
                          <a14:foregroundMark x1="82379" y1="84685" x2="82379" y2="8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6482" y="6831468"/>
              <a:ext cx="1225103" cy="1198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4"/>
            <p:cNvSpPr txBox="1"/>
            <p:nvPr/>
          </p:nvSpPr>
          <p:spPr>
            <a:xfrm>
              <a:off x="-507767" y="7430009"/>
              <a:ext cx="3927896" cy="1786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100" b="1" kern="12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ГБУЗ «ГП № 107 ДЗМ»</a:t>
              </a:r>
              <a:endParaRPr lang="ru-RU" dirty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1100" b="1" kern="12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(головное учреждение)</a:t>
              </a:r>
              <a:endParaRPr lang="ru-RU" dirty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11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alibri"/>
                  <a:ea typeface="Times New Roman"/>
                  <a:cs typeface="Times New Roman"/>
                </a:rPr>
                <a:t>ГОРОДСКАЯ ПОЛИКЛИНИКА № 107</a:t>
              </a:r>
              <a:endParaRPr lang="ru-RU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900" b="1" kern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улица Декабристов дом 24</a:t>
              </a:r>
              <a:endParaRPr lang="ru-RU" sz="12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900" b="1" kern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ст. м. Отрадное</a:t>
              </a:r>
              <a:endParaRPr lang="ru-RU" sz="12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4801760" y="8208101"/>
              <a:ext cx="2375095" cy="1159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100" b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ФИЛИАЛ № 4</a:t>
              </a:r>
              <a:endPara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1000" b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улица Пестеля дом 6А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1000" b="1" i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11 минут пешком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4" name="Стрелка вправо 13"/>
            <p:cNvSpPr/>
            <p:nvPr/>
          </p:nvSpPr>
          <p:spPr>
            <a:xfrm rot="20488787">
              <a:off x="2257867" y="5147099"/>
              <a:ext cx="2978849" cy="25184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4975768" y="4140028"/>
              <a:ext cx="2264524" cy="158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050" b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ФИЛИАЛ № 3</a:t>
              </a:r>
              <a:endParaRPr lang="ru-RU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800" b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улица Полярная дом 28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800" b="1" i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30 минут транспортом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600" b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(авт. 605 от </a:t>
              </a:r>
              <a:r>
                <a:rPr lang="ru-RU" sz="600" b="1" kern="1200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м.Отрадное</a:t>
              </a:r>
              <a:r>
                <a:rPr lang="ru-RU" sz="600" b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 до ост. Полярная улица, далее авт. 174 до ост. Поликлиника)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6" name="TextBox 13"/>
            <p:cNvSpPr txBox="1"/>
            <p:nvPr/>
          </p:nvSpPr>
          <p:spPr>
            <a:xfrm>
              <a:off x="2805825" y="2305904"/>
              <a:ext cx="2264524" cy="101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050" b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ФИЛИАЛ № 2</a:t>
              </a:r>
              <a:endParaRPr lang="ru-RU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800" b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улица Бестужевых дом 15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800" b="1" i="1" kern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Calibri"/>
                  <a:ea typeface="Times New Roman"/>
                  <a:cs typeface="Times New Roman"/>
                </a:rPr>
                <a:t>16 минут пешком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7" name="TextBox 14"/>
            <p:cNvSpPr txBox="1"/>
            <p:nvPr/>
          </p:nvSpPr>
          <p:spPr>
            <a:xfrm>
              <a:off x="-310286" y="1608633"/>
              <a:ext cx="2264524" cy="1394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050" b="1" kern="1200" dirty="0">
                  <a:solidFill>
                    <a:srgbClr val="FF0000"/>
                  </a:solidFill>
                  <a:effectLst/>
                  <a:ea typeface="Times New Roman"/>
                  <a:cs typeface="Times New Roman"/>
                </a:rPr>
                <a:t>ФИЛИАЛ № 1</a:t>
              </a:r>
              <a:endParaRPr lang="ru-RU" dirty="0">
                <a:solidFill>
                  <a:srgbClr val="FF0000"/>
                </a:solidFill>
                <a:effectLst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800" b="1" kern="12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улица Снежная дом 22</a:t>
              </a:r>
              <a:endParaRPr lang="ru-RU" sz="1200" dirty="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800" b="1" i="1" kern="12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30 минут транспортом</a:t>
              </a:r>
              <a:endParaRPr lang="ru-RU" sz="1200" dirty="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600" b="1" kern="12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(авт. 628 от </a:t>
              </a:r>
              <a:r>
                <a:rPr lang="ru-RU" sz="600" b="1" kern="1200" dirty="0" err="1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м.Отрадное</a:t>
              </a:r>
              <a:r>
                <a:rPr lang="ru-RU" sz="600" b="1" kern="12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 до ост. к-т Сатурн, далее 4 мин пешком)</a:t>
              </a:r>
              <a:endParaRPr lang="ru-RU" sz="1200" dirty="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8" name="Стрелка вправо 17"/>
            <p:cNvSpPr/>
            <p:nvPr/>
          </p:nvSpPr>
          <p:spPr>
            <a:xfrm rot="1135066">
              <a:off x="2530012" y="7081350"/>
              <a:ext cx="2778891" cy="25184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Стрелка вправо 18"/>
            <p:cNvSpPr/>
            <p:nvPr/>
          </p:nvSpPr>
          <p:spPr>
            <a:xfrm rot="18012729">
              <a:off x="1385436" y="4181282"/>
              <a:ext cx="2449026" cy="25184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Стрелка вправо 19"/>
            <p:cNvSpPr/>
            <p:nvPr/>
          </p:nvSpPr>
          <p:spPr>
            <a:xfrm rot="15258896">
              <a:off x="6220" y="4032012"/>
              <a:ext cx="1987074" cy="25184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772788" y="0"/>
              <a:ext cx="292861" cy="75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/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СТРУКТУРА ОБЪЕДИНЕНИЯ</a:t>
            </a:r>
          </a:p>
        </p:txBody>
      </p:sp>
      <p:pic>
        <p:nvPicPr>
          <p:cNvPr id="3074" name="Picture 2" descr="https://img-fotki.yandex.ru/get/5000/164650145.71/0_9fa37_51efa44d_orig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39124" y="1752571"/>
            <a:ext cx="3079742" cy="16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929245" y="388298"/>
            <a:ext cx="1698539" cy="1679396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hinkC-14\Desktop\31 кар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46" y="1933089"/>
            <a:ext cx="4213405" cy="30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37717" y="555526"/>
            <a:ext cx="1904688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Филиал № 1</a:t>
            </a:r>
          </a:p>
          <a:p>
            <a:pPr algn="ctr"/>
            <a:endParaRPr lang="ru-RU" sz="14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b="1" i="1" dirty="0">
                <a:solidFill>
                  <a:schemeClr val="bg1">
                    <a:lumMod val="65000"/>
                  </a:schemeClr>
                </a:solidFill>
                <a:latin typeface="Bookman Old Style" panose="02050604050505020204" pitchFamily="18" charset="0"/>
              </a:rPr>
              <a:t>ул. Снежная, 22</a:t>
            </a:r>
          </a:p>
          <a:p>
            <a:pPr algn="ctr"/>
            <a:endParaRPr lang="ru-RU" sz="1400" b="1" i="1" dirty="0">
              <a:solidFill>
                <a:schemeClr val="bg1">
                  <a:lumMod val="6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b="1" i="1" dirty="0">
                <a:solidFill>
                  <a:schemeClr val="bg1">
                    <a:lumMod val="65000"/>
                  </a:schemeClr>
                </a:solidFill>
                <a:latin typeface="Bookman Old Style" panose="02050604050505020204" pitchFamily="18" charset="0"/>
              </a:rPr>
              <a:t>8-499-180-80-55</a:t>
            </a:r>
            <a:endParaRPr lang="ru-RU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6296" y="4249437"/>
            <a:ext cx="931665" cy="2308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Филиал № 1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РАЙОНЫ СВИБЛОВО И БАБУШКИНСКИЙ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7236297" y="3820612"/>
            <a:ext cx="125138" cy="2633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051790" y="3820612"/>
            <a:ext cx="36901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278 м</a:t>
            </a:r>
          </a:p>
        </p:txBody>
      </p:sp>
      <p:pic>
        <p:nvPicPr>
          <p:cNvPr id="12" name="Picture 2" descr="C:\Users\Администратор\AppData\Local\Microsoft\Windows\Temporary Internet Files\Content.IE5\MY5MLJ57\CAM00241 (1)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00256"/>
            <a:ext cx="4381519" cy="277899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7298866" y="2211710"/>
            <a:ext cx="801526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80312" y="3066877"/>
            <a:ext cx="3273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км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6516216" y="4155926"/>
            <a:ext cx="648072" cy="7200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79252" y="4295430"/>
            <a:ext cx="36901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500 м</a:t>
            </a:r>
          </a:p>
        </p:txBody>
      </p:sp>
      <p:pic>
        <p:nvPicPr>
          <p:cNvPr id="1028" name="Picture 4" descr="C:\Users\ThinkC-14\Desktop\свиблов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32823"/>
            <a:ext cx="1373800" cy="124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hinkC-14\Desktop\бабушкинск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79" y="3632823"/>
            <a:ext cx="1295241" cy="124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121403" y="4876007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Район Свиблово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55776" y="4888535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Район Бабушкинский</a:t>
            </a:r>
          </a:p>
        </p:txBody>
      </p:sp>
    </p:spTree>
    <p:extLst>
      <p:ext uri="{BB962C8B-B14F-4D97-AF65-F5344CB8AC3E}">
        <p14:creationId xmlns:p14="http://schemas.microsoft.com/office/powerpoint/2010/main" val="25146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СТРУКТУРА И ЧИСЛЕННОСТЬ РАЙОНА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58538478"/>
              </p:ext>
            </p:extLst>
          </p:nvPr>
        </p:nvGraphicFramePr>
        <p:xfrm>
          <a:off x="179512" y="-164554"/>
          <a:ext cx="4248472" cy="3300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74745223"/>
              </p:ext>
            </p:extLst>
          </p:nvPr>
        </p:nvGraphicFramePr>
        <p:xfrm>
          <a:off x="4211960" y="-164554"/>
          <a:ext cx="470418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72176"/>
              </p:ext>
            </p:extLst>
          </p:nvPr>
        </p:nvGraphicFramePr>
        <p:xfrm>
          <a:off x="179512" y="3147814"/>
          <a:ext cx="8784976" cy="190460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Филиал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населения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Филиал № 1</a:t>
                      </a:r>
                      <a:r>
                        <a:rPr lang="ru-RU" sz="1600" baseline="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(ранее ГП № 31)                               ВСЕГО</a:t>
                      </a:r>
                      <a:endParaRPr lang="ru-RU" sz="16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69354</a:t>
                      </a: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</a:t>
                      </a:r>
                      <a:r>
                        <a:rPr lang="ru-RU" sz="1600" baseline="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жителей р-на Свиблово</a:t>
                      </a:r>
                      <a:endParaRPr lang="ru-RU" sz="16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50724</a:t>
                      </a: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- жителей р-на Бабушкинский</a:t>
                      </a: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Bookman Old Style" panose="02050604050505020204" pitchFamily="18" charset="0"/>
                        </a:rPr>
                        <a:t>18630</a:t>
                      </a: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6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688261"/>
            <a:ext cx="482453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Терапевтические отделения (</a:t>
            </a:r>
            <a:r>
              <a:rPr lang="ru-RU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10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 отделений)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Отделение медицинской помощи на дому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Хирургическое отделение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Офтальмологическое отделение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Консультативно-диагностическое отделение 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Урологическое отделение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Женские консультации (</a:t>
            </a:r>
            <a:r>
              <a:rPr lang="ru-RU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5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 подразделений)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Отделение онкологии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Центр здоровья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Отделение профилактики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Кардиологические кабинеты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Неврологические кабинеты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Эндокринологические кабинеты 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Оториноларингологические кабинеты 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Дневной стационар на </a:t>
            </a:r>
            <a:r>
              <a:rPr lang="ru-RU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75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 коек 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Кабинеты восстановительного лечения 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Отделение платных медицинских услуг</a:t>
            </a:r>
          </a:p>
          <a:p>
            <a:pPr marL="342900" indent="-342900" algn="ctr">
              <a:buFont typeface="Wingdings" pitchFamily="2" charset="2"/>
              <a:buChar char="ü"/>
            </a:pPr>
            <a:endParaRPr lang="ru-RU" sz="1400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  <a:cs typeface="Summer Font" pitchFamily="34" charset="-52"/>
            </a:endParaRPr>
          </a:p>
        </p:txBody>
      </p:sp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https://cloclo15.datacloudmail.ru/weblink/thumb/xw1/ff34dd25250d/%D1%84%D0%BE%D1%82%D0%BE%20%D0%B3%D0%BF%20107%20%D0%B7%D0%B4%D0%B0%D0%BD%D0%B8%D1%8F/IMAG0824.jpg?x-email=undefined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/>
          <a:stretch/>
        </p:blipFill>
        <p:spPr bwMode="auto">
          <a:xfrm>
            <a:off x="634787" y="688261"/>
            <a:ext cx="2208599" cy="12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loclo15.datacloudmail.ru/weblink/thumb/xw1/ff34dd25250d/%D1%84%D0%BE%D1%82%D0%BE%20%D0%B3%D0%BF%20107%20%D0%B7%D0%B4%D0%B0%D0%BD%D0%B8%D1%8F/20140527_113433.jpg?x-email=undefined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8"/>
          <a:stretch/>
        </p:blipFill>
        <p:spPr bwMode="auto">
          <a:xfrm>
            <a:off x="634785" y="2017823"/>
            <a:ext cx="2209023" cy="119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loclo15.datacloudmail.ru/weblink/thumb/xw1/ff34dd25250d/%D1%84%D0%BE%D1%82%D0%BE%20%D0%B3%D0%BF%20107%20%D0%B7%D0%B4%D0%B0%D0%BD%D0%B8%D1%8F/IMG_3697.JPG?x-email=undefined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5"/>
          <a:stretch/>
        </p:blipFill>
        <p:spPr bwMode="auto">
          <a:xfrm>
            <a:off x="634785" y="3313966"/>
            <a:ext cx="2209023" cy="112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ПОДРАЗДЕЛЕНИЯ В СОСТАВЕ ОБЪЕДИНЕНИЯ</a:t>
            </a:r>
          </a:p>
        </p:txBody>
      </p:sp>
    </p:spTree>
    <p:extLst>
      <p:ext uri="{BB962C8B-B14F-4D97-AF65-F5344CB8AC3E}">
        <p14:creationId xmlns:p14="http://schemas.microsoft.com/office/powerpoint/2010/main" val="35522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528231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Поликлиника, располагая мощностями </a:t>
            </a:r>
          </a:p>
          <a:p>
            <a:pPr algn="ctr"/>
            <a:r>
              <a:rPr lang="ru-RU" sz="14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Городской поликлиники № 107, консультативно-диагностического отделения и четырех филиалов, оказывает медицинскую помощь по следующим направлениям:</a:t>
            </a:r>
          </a:p>
          <a:p>
            <a:pPr algn="ctr"/>
            <a:endParaRPr lang="ru-RU" sz="12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171450" indent="-171450" algn="ctr">
              <a:buFontTx/>
              <a:buChar char="-"/>
            </a:pPr>
            <a:endParaRPr lang="ru-RU" sz="12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524724"/>
            <a:ext cx="7200800" cy="464742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терапия,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гастроэнтерология,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гинекология,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</a:t>
            </a:r>
            <a:r>
              <a:rPr lang="ru-RU" sz="17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колопроктология</a:t>
            </a:r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урология,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онкология,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неврология,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офтальмология,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реабилитация,</a:t>
            </a:r>
          </a:p>
          <a:p>
            <a:pPr algn="ctr"/>
            <a:endParaRPr lang="ru-RU" sz="17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7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7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7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7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7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7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7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оториноларингология,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маммология,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кардиология,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иммунология,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эндокринология,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хирургия,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лабораторная диагностика</a:t>
            </a:r>
          </a:p>
          <a:p>
            <a:pPr algn="ctr"/>
            <a:r>
              <a:rPr lang="ru-RU" sz="1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высокотехнологичная медицинская помощь.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42479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На все виды деятельности учреждение имеет </a:t>
            </a:r>
          </a:p>
          <a:p>
            <a:pPr algn="ctr"/>
            <a:r>
              <a:rPr lang="ru-RU" sz="14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Лицензию № ЛО-77-01-011369 от 01.12.2015 (бессрочная).</a:t>
            </a:r>
            <a:endParaRPr lang="ru-RU" sz="1400" b="1" i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6039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843558"/>
            <a:ext cx="27338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врач-терапевт,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врач-уролог,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колопроктолог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врач-акушер-гинеколог,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оториноларинголог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эндоскопист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врач-офтальмолог,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врач-стоматолог,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врач-невролог,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маммолог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врач-онколог,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врач-кардиолог,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врач-эндокринолог,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врач-гастроэнтеролог,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врач-иммунолог,</a:t>
            </a:r>
          </a:p>
          <a:p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- врач-ревматолог.</a:t>
            </a:r>
          </a:p>
        </p:txBody>
      </p:sp>
      <p:pic>
        <p:nvPicPr>
          <p:cNvPr id="7170" name="Picture 2" descr="https://cloclo15.datacloudmail.ru/weblink/thumb/xw1/ff34dd25250d/%D1%84%D0%BE%D1%82%D0%BE%20%D0%B3%D0%BF%20107%20%D0%B7%D0%B4%D0%B0%D0%BD%D0%B8%D1%8F/20140527_113436.jpg?x-email=undefined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9" y="483518"/>
            <a:ext cx="2472634" cy="185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loclo15.datacloudmail.ru/weblink/thumb/xw1/ff34dd25250d/%D1%84%D0%BE%D1%82%D0%BE%20%D0%B3%D0%BF%20107%20%D0%B7%D0%B4%D0%B0%D0%BD%D0%B8%D1%8F/DSC05658.JPG?x-email=undefined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55978"/>
            <a:ext cx="1645878" cy="219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cloclo15.datacloudmail.ru/weblink/thumb/xw1/ff34dd25250d/%D1%84%D0%BE%D1%82%D0%BE%20%D0%B3%D0%BF%20107%20%D0%B7%D0%B4%D0%B0%D0%BD%D0%B8%D1%8F/DSC05666.JPG?x-email=undefined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3" y="2473667"/>
            <a:ext cx="183769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loclo15.datacloudmail.ru/weblink/thumb/xw1/ff34dd25250d/%D1%84%D0%BE%D1%82%D0%BE%20%D0%B3%D0%BF%20107%20%D0%B7%D0%B4%D0%B0%D0%BD%D0%B8%D1%8F/DSC_0309.jpg?x-email=undefined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09" y="3075806"/>
            <a:ext cx="2277431" cy="18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НАШИ СПЕЦИАЛИСТЫ</a:t>
            </a:r>
          </a:p>
        </p:txBody>
      </p:sp>
    </p:spTree>
    <p:extLst>
      <p:ext uri="{BB962C8B-B14F-4D97-AF65-F5344CB8AC3E}">
        <p14:creationId xmlns:p14="http://schemas.microsoft.com/office/powerpoint/2010/main" val="40099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592" y="-164554"/>
            <a:ext cx="828092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Bookman Old Style" panose="02050604050505020204" pitchFamily="18" charset="0"/>
              </a:rPr>
              <a:t>ШТАТЫ И КАДРЫ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155609"/>
              </p:ext>
            </p:extLst>
          </p:nvPr>
        </p:nvGraphicFramePr>
        <p:xfrm>
          <a:off x="155574" y="848702"/>
          <a:ext cx="8880924" cy="323521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8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0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0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0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0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7824"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Наименование должности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2015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2016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Изменение занятых должностей,</a:t>
                      </a:r>
                      <a:r>
                        <a:rPr lang="ru-RU" sz="1050" b="1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 %</a:t>
                      </a:r>
                      <a:endParaRPr lang="ru-RU" sz="1050" b="1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9072">
                <a:tc vMerge="1"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Число штатных должностей</a:t>
                      </a:r>
                      <a:r>
                        <a:rPr lang="ru-RU" sz="1050" b="1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 в целом по учреждению</a:t>
                      </a:r>
                      <a:endParaRPr lang="ru-RU" sz="1050" b="1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Число занятых должностей</a:t>
                      </a:r>
                      <a:r>
                        <a:rPr lang="ru-RU" sz="1050" b="1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 в целом по учреждению</a:t>
                      </a:r>
                      <a:endParaRPr lang="ru-RU" sz="1050" b="1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Число штатных должностей</a:t>
                      </a:r>
                      <a:r>
                        <a:rPr lang="ru-RU" sz="1050" b="1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 в целом по учреждению</a:t>
                      </a:r>
                      <a:endParaRPr lang="ru-RU" sz="1050" b="1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Число занятых должностей</a:t>
                      </a:r>
                      <a:r>
                        <a:rPr lang="ru-RU" sz="1050" b="1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 в целом по учреждению</a:t>
                      </a:r>
                      <a:endParaRPr lang="ru-RU" sz="1050" b="1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17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Врачи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419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297,5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418,25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292,25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Средний медицинский персонал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544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446,75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468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382,25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-16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06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Всего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963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744,25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886,25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674,5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-9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2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1580</Words>
  <Application>Microsoft Office PowerPoint</Application>
  <PresentationFormat>Экран (16:9)</PresentationFormat>
  <Paragraphs>499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Bookman Old Style</vt:lpstr>
      <vt:lpstr>Calibri</vt:lpstr>
      <vt:lpstr>Summer Font</vt:lpstr>
      <vt:lpstr>Times New Roman</vt:lpstr>
      <vt:lpstr>Wingdings</vt:lpstr>
      <vt:lpstr>Тема Office</vt:lpstr>
      <vt:lpstr>Государственное бюджетное  учреждение здравоохранения  ГОРОДСКАЯ ПОЛИКЛИНИКА № 107   Департамента здравоохранения  города Москвы    Отчет о работе в 2016 году  по районам Свиблово и Бабушкинский</vt:lpstr>
      <vt:lpstr>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Ждем вас в нашей поликлинике! Будьте здоровы!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здравоохранения «ГОРОДСКАЯ ПОЛИКЛИНИКА № 107 Департамента здравоохранения города Москвы»</dc:title>
  <dc:creator>ThinkC-14</dc:creator>
  <cp:lastModifiedBy>Марина Игнатова</cp:lastModifiedBy>
  <cp:revision>114</cp:revision>
  <cp:lastPrinted>2015-11-26T15:33:31Z</cp:lastPrinted>
  <dcterms:created xsi:type="dcterms:W3CDTF">2015-11-26T13:18:32Z</dcterms:created>
  <dcterms:modified xsi:type="dcterms:W3CDTF">2017-02-21T07:08:15Z</dcterms:modified>
</cp:coreProperties>
</file>