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67" r:id="rId2"/>
    <p:sldMasterId id="2147483780" r:id="rId3"/>
    <p:sldMasterId id="214748380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4" r:id="rId6"/>
    <p:sldId id="306" r:id="rId7"/>
    <p:sldId id="311" r:id="rId8"/>
    <p:sldId id="283" r:id="rId9"/>
    <p:sldId id="312" r:id="rId10"/>
    <p:sldId id="285" r:id="rId11"/>
    <p:sldId id="288" r:id="rId12"/>
    <p:sldId id="295" r:id="rId13"/>
    <p:sldId id="294" r:id="rId14"/>
    <p:sldId id="289" r:id="rId15"/>
    <p:sldId id="303" r:id="rId16"/>
    <p:sldId id="302" r:id="rId17"/>
    <p:sldId id="313" r:id="rId18"/>
    <p:sldId id="259" r:id="rId19"/>
    <p:sldId id="267" r:id="rId20"/>
    <p:sldId id="275" r:id="rId21"/>
    <p:sldId id="308" r:id="rId22"/>
    <p:sldId id="314" r:id="rId23"/>
    <p:sldId id="315" r:id="rId24"/>
    <p:sldId id="309" r:id="rId25"/>
    <p:sldId id="310" r:id="rId26"/>
    <p:sldId id="282" r:id="rId27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 snapToGrid="0">
      <p:cViewPr>
        <p:scale>
          <a:sx n="71" d="100"/>
          <a:sy n="71" d="100"/>
        </p:scale>
        <p:origin x="-456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4635375469371972"/>
          <c:y val="3.2522497500277796E-2"/>
          <c:w val="0.80953014028251558"/>
          <c:h val="0.8224225086101544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2013г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филиал №1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2014г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филиал №1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</c:v>
                </c:pt>
              </c:numCache>
            </c:numRef>
          </c:val>
        </c:ser>
        <c:shape val="cylinder"/>
        <c:axId val="72063616"/>
        <c:axId val="72073600"/>
        <c:axId val="72018112"/>
      </c:bar3DChart>
      <c:catAx>
        <c:axId val="72063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</a:defRPr>
            </a:pPr>
            <a:endParaRPr lang="ru-RU"/>
          </a:p>
        </c:txPr>
        <c:crossAx val="72073600"/>
        <c:crossesAt val="70"/>
        <c:auto val="1"/>
        <c:lblAlgn val="ctr"/>
        <c:lblOffset val="100"/>
      </c:catAx>
      <c:valAx>
        <c:axId val="72073600"/>
        <c:scaling>
          <c:orientation val="minMax"/>
          <c:max val="78"/>
          <c:min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72063616"/>
        <c:crosses val="autoZero"/>
        <c:crossBetween val="between"/>
        <c:majorUnit val="2"/>
        <c:minorUnit val="0.5"/>
      </c:valAx>
      <c:serAx>
        <c:axId val="72018112"/>
        <c:scaling>
          <c:orientation val="minMax"/>
        </c:scaling>
        <c:delete val="1"/>
        <c:axPos val="b"/>
        <c:tickLblPos val="none"/>
        <c:crossAx val="72073600"/>
        <c:crossesAt val="70"/>
      </c:serAx>
    </c:plotArea>
    <c:legend>
      <c:legendPos val="r"/>
      <c:legendEntry>
        <c:idx val="1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468965880543346"/>
          <c:y val="4.3171869792245285E-2"/>
          <c:w val="0.27205742632428687"/>
          <c:h val="0.19259360071103224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832294400699912E-2"/>
          <c:y val="0.11348009216583135"/>
          <c:w val="0.71207841207349309"/>
          <c:h val="0.77303981566833913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75791593578132033"/>
          <c:y val="0.15125144237190558"/>
          <c:w val="0.22070978937313121"/>
          <c:h val="0.63261282249465289"/>
        </c:manualLayout>
      </c:layout>
      <c:txPr>
        <a:bodyPr/>
        <a:lstStyle/>
        <a:p>
          <a:pPr>
            <a:defRPr sz="10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621635235729746E-2"/>
          <c:y val="0.11980996469930602"/>
          <c:w val="0.52069066300528533"/>
          <c:h val="0.79094552550019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27"/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0.40300000000000002</c:v>
                </c:pt>
                <c:pt idx="1">
                  <c:v>0.59699999999999998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3411266829322219"/>
          <c:y val="0.75598475460920378"/>
          <c:w val="0.46058820690159857"/>
          <c:h val="7.8763127865684804E-2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трудоспособного возраста</c:v>
                </c:pt>
                <c:pt idx="1">
                  <c:v>нетрудоспособного возраста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0.63600000000000056</c:v>
                </c:pt>
                <c:pt idx="1">
                  <c:v>0.36400000000000032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Лист1!$A$2:$A$10</c:f>
              <c:strCache>
                <c:ptCount val="9"/>
                <c:pt idx="0">
                  <c:v>Состоит под диспансерным наблюдением на конец отчетного года</c:v>
                </c:pt>
                <c:pt idx="1">
                  <c:v>Снято с диспансерного наблюдения в течении отчетного года </c:v>
                </c:pt>
                <c:pt idx="2">
                  <c:v>в том числе: выехало</c:v>
                </c:pt>
                <c:pt idx="3">
                  <c:v>умерло</c:v>
                </c:pt>
                <c:pt idx="4">
                  <c:v>Состоит по группам инвалидности,  I:</c:v>
                </c:pt>
                <c:pt idx="5">
                  <c:v>II</c:v>
                </c:pt>
                <c:pt idx="6">
                  <c:v>III</c:v>
                </c:pt>
                <c:pt idx="7">
                  <c:v>Получили стационарное лечение</c:v>
                </c:pt>
                <c:pt idx="8">
                  <c:v>Получили санаторно-курортное лечение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191</c:v>
                </c:pt>
                <c:pt idx="1">
                  <c:v>57</c:v>
                </c:pt>
                <c:pt idx="2">
                  <c:v>3</c:v>
                </c:pt>
                <c:pt idx="3">
                  <c:v>54</c:v>
                </c:pt>
                <c:pt idx="4">
                  <c:v>47</c:v>
                </c:pt>
                <c:pt idx="5">
                  <c:v>143</c:v>
                </c:pt>
                <c:pt idx="6">
                  <c:v>1</c:v>
                </c:pt>
                <c:pt idx="7">
                  <c:v>143</c:v>
                </c:pt>
                <c:pt idx="8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Лист1!$A$2:$A$10</c:f>
              <c:strCache>
                <c:ptCount val="9"/>
                <c:pt idx="0">
                  <c:v>Состоит под диспансерным наблюдением на конец отчетного года</c:v>
                </c:pt>
                <c:pt idx="1">
                  <c:v>Снято с диспансерного наблюдения в течении отчетного года </c:v>
                </c:pt>
                <c:pt idx="2">
                  <c:v>в том числе: выехало</c:v>
                </c:pt>
                <c:pt idx="3">
                  <c:v>умерло</c:v>
                </c:pt>
                <c:pt idx="4">
                  <c:v>Состоит по группам инвалидности,  I:</c:v>
                </c:pt>
                <c:pt idx="5">
                  <c:v>II</c:v>
                </c:pt>
                <c:pt idx="6">
                  <c:v>III</c:v>
                </c:pt>
                <c:pt idx="7">
                  <c:v>Получили стационарное лечение</c:v>
                </c:pt>
                <c:pt idx="8">
                  <c:v>Получили санаторно-курортное лечение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141</c:v>
                </c:pt>
                <c:pt idx="1">
                  <c:v>36</c:v>
                </c:pt>
                <c:pt idx="2">
                  <c:v>4</c:v>
                </c:pt>
                <c:pt idx="3">
                  <c:v>32</c:v>
                </c:pt>
                <c:pt idx="4">
                  <c:v>38</c:v>
                </c:pt>
                <c:pt idx="5">
                  <c:v>102</c:v>
                </c:pt>
                <c:pt idx="6">
                  <c:v>1</c:v>
                </c:pt>
                <c:pt idx="7">
                  <c:v>109</c:v>
                </c:pt>
                <c:pt idx="8">
                  <c:v>55</c:v>
                </c:pt>
              </c:numCache>
            </c:numRef>
          </c:val>
        </c:ser>
        <c:shape val="box"/>
        <c:axId val="90009984"/>
        <c:axId val="96991488"/>
        <c:axId val="0"/>
      </c:bar3DChart>
      <c:catAx>
        <c:axId val="9000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91488"/>
        <c:crosses val="autoZero"/>
        <c:auto val="1"/>
        <c:lblAlgn val="ctr"/>
        <c:lblOffset val="100"/>
      </c:catAx>
      <c:valAx>
        <c:axId val="96991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0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Болезни системы кровоообращения</c:v>
                </c:pt>
                <c:pt idx="1">
                  <c:v>Болезни органов дыхания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органов пищеварения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0.21000000000000013</c:v>
                </c:pt>
                <c:pt idx="1">
                  <c:v>0.21700000000000014</c:v>
                </c:pt>
                <c:pt idx="2">
                  <c:v>0.15800000000000014</c:v>
                </c:pt>
                <c:pt idx="3">
                  <c:v>0.10600000000000002</c:v>
                </c:pt>
                <c:pt idx="4">
                  <c:v>9.8000000000000101E-2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Болезни системы кровоообращения</c:v>
                </c:pt>
                <c:pt idx="1">
                  <c:v>Болезни органов дыхания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органов пищеварения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 formatCode="0%">
                  <c:v>0.2</c:v>
                </c:pt>
                <c:pt idx="1">
                  <c:v>0.21300000000000013</c:v>
                </c:pt>
                <c:pt idx="2">
                  <c:v>0.14100000000000001</c:v>
                </c:pt>
                <c:pt idx="3">
                  <c:v>0.111</c:v>
                </c:pt>
                <c:pt idx="4">
                  <c:v>9.1000000000000025E-2</c:v>
                </c:pt>
              </c:numCache>
            </c:numRef>
          </c:val>
        </c:ser>
        <c:axId val="97407360"/>
        <c:axId val="97408896"/>
      </c:barChart>
      <c:catAx>
        <c:axId val="97407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408896"/>
        <c:crosses val="autoZero"/>
        <c:auto val="1"/>
        <c:lblAlgn val="ctr"/>
        <c:lblOffset val="100"/>
      </c:catAx>
      <c:valAx>
        <c:axId val="97408896"/>
        <c:scaling>
          <c:orientation val="minMax"/>
        </c:scaling>
        <c:axPos val="l"/>
        <c:majorGridlines/>
        <c:numFmt formatCode="0%" sourceLinked="1"/>
        <c:tickLblPos val="nextTo"/>
        <c:crossAx val="974073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315C4-A9F1-445F-A482-220B7C2C2D1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8FBB63-07DB-4552-85E5-2D3B4DA949AF}">
      <dgm:prSet phldrT="[Текст]"/>
      <dgm:spPr/>
      <dgm:t>
        <a:bodyPr/>
        <a:lstStyle/>
        <a:p>
          <a:r>
            <a:rPr lang="ru-RU" dirty="0" smtClean="0"/>
            <a:t>Свиблово</a:t>
          </a:r>
        </a:p>
        <a:p>
          <a:r>
            <a:rPr lang="ru-RU" dirty="0" smtClean="0"/>
            <a:t>(50724 чел.)</a:t>
          </a:r>
          <a:endParaRPr lang="ru-RU" dirty="0"/>
        </a:p>
      </dgm:t>
    </dgm:pt>
    <dgm:pt modelId="{6A2AC989-353D-444C-9ECE-2DF2D24B1542}" type="parTrans" cxnId="{8836BD81-D59F-4D44-9337-4F365058F2D3}">
      <dgm:prSet/>
      <dgm:spPr/>
      <dgm:t>
        <a:bodyPr/>
        <a:lstStyle/>
        <a:p>
          <a:endParaRPr lang="ru-RU"/>
        </a:p>
      </dgm:t>
    </dgm:pt>
    <dgm:pt modelId="{CD6F65ED-8016-4DD3-8605-2B4E1502074C}" type="sibTrans" cxnId="{8836BD81-D59F-4D44-9337-4F365058F2D3}">
      <dgm:prSet/>
      <dgm:spPr/>
      <dgm:t>
        <a:bodyPr/>
        <a:lstStyle/>
        <a:p>
          <a:endParaRPr lang="ru-RU"/>
        </a:p>
      </dgm:t>
    </dgm:pt>
    <dgm:pt modelId="{3ECE5F62-97AD-4C7F-B8A8-7EC4A790465E}">
      <dgm:prSet phldrT="[Текст]"/>
      <dgm:spPr/>
      <dgm:t>
        <a:bodyPr/>
        <a:lstStyle/>
        <a:p>
          <a:r>
            <a:rPr lang="ru-RU" dirty="0" smtClean="0"/>
            <a:t>Бабушкинский</a:t>
          </a:r>
        </a:p>
        <a:p>
          <a:r>
            <a:rPr lang="ru-RU" dirty="0" smtClean="0"/>
            <a:t>(18630 чел.)</a:t>
          </a:r>
          <a:endParaRPr lang="ru-RU" dirty="0"/>
        </a:p>
      </dgm:t>
    </dgm:pt>
    <dgm:pt modelId="{36B3303A-0162-4F5D-94D7-2D69A5B976C3}" type="parTrans" cxnId="{302AA78D-011B-4770-84B2-78AEE2CC80D0}">
      <dgm:prSet/>
      <dgm:spPr/>
      <dgm:t>
        <a:bodyPr/>
        <a:lstStyle/>
        <a:p>
          <a:endParaRPr lang="ru-RU"/>
        </a:p>
      </dgm:t>
    </dgm:pt>
    <dgm:pt modelId="{B9142A41-A516-4B67-8C4F-3B51247A3FD6}" type="sibTrans" cxnId="{302AA78D-011B-4770-84B2-78AEE2CC80D0}">
      <dgm:prSet/>
      <dgm:spPr/>
      <dgm:t>
        <a:bodyPr/>
        <a:lstStyle/>
        <a:p>
          <a:endParaRPr lang="ru-RU"/>
        </a:p>
      </dgm:t>
    </dgm:pt>
    <dgm:pt modelId="{E7CF71B2-B37E-4ECD-A791-F7CC285DEA8F}">
      <dgm:prSet phldrT="[Текст]"/>
      <dgm:spPr/>
      <dgm:t>
        <a:bodyPr/>
        <a:lstStyle/>
        <a:p>
          <a:r>
            <a:rPr lang="ru-RU" b="1" dirty="0" smtClean="0"/>
            <a:t>ВСЕГО</a:t>
          </a:r>
        </a:p>
        <a:p>
          <a:r>
            <a:rPr lang="ru-RU" b="1" dirty="0" smtClean="0"/>
            <a:t> на обслуживании филиала №1</a:t>
          </a:r>
        </a:p>
        <a:p>
          <a:r>
            <a:rPr lang="ru-RU" b="1" dirty="0" smtClean="0"/>
            <a:t>69 354 человек</a:t>
          </a:r>
          <a:endParaRPr lang="ru-RU" b="1" dirty="0"/>
        </a:p>
      </dgm:t>
    </dgm:pt>
    <dgm:pt modelId="{9B39F881-2816-4D22-85B6-D2F360A07268}" type="parTrans" cxnId="{9DAE88D8-BD4A-43BD-92AA-BFE36320BEA3}">
      <dgm:prSet/>
      <dgm:spPr/>
      <dgm:t>
        <a:bodyPr/>
        <a:lstStyle/>
        <a:p>
          <a:endParaRPr lang="ru-RU"/>
        </a:p>
      </dgm:t>
    </dgm:pt>
    <dgm:pt modelId="{9F0F8D63-90F1-4156-8E71-BE6D32D3C3D4}" type="sibTrans" cxnId="{9DAE88D8-BD4A-43BD-92AA-BFE36320BEA3}">
      <dgm:prSet/>
      <dgm:spPr/>
      <dgm:t>
        <a:bodyPr/>
        <a:lstStyle/>
        <a:p>
          <a:endParaRPr lang="ru-RU"/>
        </a:p>
      </dgm:t>
    </dgm:pt>
    <dgm:pt modelId="{6E5C4CFB-5DB3-4AAF-B357-F3973ADB2D1A}" type="pres">
      <dgm:prSet presAssocID="{CB3315C4-A9F1-445F-A482-220B7C2C2D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BEFA6-E804-4D7E-91BC-891520B95678}" type="pres">
      <dgm:prSet presAssocID="{578FBB63-07DB-4552-85E5-2D3B4DA949AF}" presName="node" presStyleLbl="node1" presStyleIdx="0" presStyleCnt="3" custScaleY="99191" custLinFactNeighborX="2518" custLinFactNeighborY="6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93DE7-189B-4777-A0FE-EBA145BED5CA}" type="pres">
      <dgm:prSet presAssocID="{CD6F65ED-8016-4DD3-8605-2B4E1502074C}" presName="sibTrans" presStyleCnt="0"/>
      <dgm:spPr/>
    </dgm:pt>
    <dgm:pt modelId="{31BC724D-F6E8-4071-89A2-34D48999B443}" type="pres">
      <dgm:prSet presAssocID="{3ECE5F62-97AD-4C7F-B8A8-7EC4A790465E}" presName="node" presStyleLbl="node1" presStyleIdx="1" presStyleCnt="3" custLinFactNeighborX="-731" custLinFactNeighborY="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3C5E-1465-466B-928C-501004B58B7C}" type="pres">
      <dgm:prSet presAssocID="{B9142A41-A516-4B67-8C4F-3B51247A3FD6}" presName="sibTrans" presStyleCnt="0"/>
      <dgm:spPr/>
    </dgm:pt>
    <dgm:pt modelId="{A7329DCC-14C3-46B3-ACDF-3FB07CD72AC5}" type="pres">
      <dgm:prSet presAssocID="{E7CF71B2-B37E-4ECD-A791-F7CC285DEA8F}" presName="node" presStyleLbl="node1" presStyleIdx="2" presStyleCnt="3" custScaleX="208061" custScaleY="106805" custLinFactNeighborX="2086" custLinFactNeighborY="-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36BD81-D59F-4D44-9337-4F365058F2D3}" srcId="{CB3315C4-A9F1-445F-A482-220B7C2C2D19}" destId="{578FBB63-07DB-4552-85E5-2D3B4DA949AF}" srcOrd="0" destOrd="0" parTransId="{6A2AC989-353D-444C-9ECE-2DF2D24B1542}" sibTransId="{CD6F65ED-8016-4DD3-8605-2B4E1502074C}"/>
    <dgm:cxn modelId="{D5406CB8-EE3C-4810-A34D-D0895B69CA1E}" type="presOf" srcId="{E7CF71B2-B37E-4ECD-A791-F7CC285DEA8F}" destId="{A7329DCC-14C3-46B3-ACDF-3FB07CD72AC5}" srcOrd="0" destOrd="0" presId="urn:microsoft.com/office/officeart/2005/8/layout/default#1"/>
    <dgm:cxn modelId="{0B4AB807-CEFD-40B4-A63F-1531BC5C76D2}" type="presOf" srcId="{578FBB63-07DB-4552-85E5-2D3B4DA949AF}" destId="{2A7BEFA6-E804-4D7E-91BC-891520B95678}" srcOrd="0" destOrd="0" presId="urn:microsoft.com/office/officeart/2005/8/layout/default#1"/>
    <dgm:cxn modelId="{31DE393D-D68E-4689-A0DC-67E10D8E30B5}" type="presOf" srcId="{CB3315C4-A9F1-445F-A482-220B7C2C2D19}" destId="{6E5C4CFB-5DB3-4AAF-B357-F3973ADB2D1A}" srcOrd="0" destOrd="0" presId="urn:microsoft.com/office/officeart/2005/8/layout/default#1"/>
    <dgm:cxn modelId="{9DAE88D8-BD4A-43BD-92AA-BFE36320BEA3}" srcId="{CB3315C4-A9F1-445F-A482-220B7C2C2D19}" destId="{E7CF71B2-B37E-4ECD-A791-F7CC285DEA8F}" srcOrd="2" destOrd="0" parTransId="{9B39F881-2816-4D22-85B6-D2F360A07268}" sibTransId="{9F0F8D63-90F1-4156-8E71-BE6D32D3C3D4}"/>
    <dgm:cxn modelId="{302AA78D-011B-4770-84B2-78AEE2CC80D0}" srcId="{CB3315C4-A9F1-445F-A482-220B7C2C2D19}" destId="{3ECE5F62-97AD-4C7F-B8A8-7EC4A790465E}" srcOrd="1" destOrd="0" parTransId="{36B3303A-0162-4F5D-94D7-2D69A5B976C3}" sibTransId="{B9142A41-A516-4B67-8C4F-3B51247A3FD6}"/>
    <dgm:cxn modelId="{931AD33A-04BE-4AFA-8D34-6C4A4AF45904}" type="presOf" srcId="{3ECE5F62-97AD-4C7F-B8A8-7EC4A790465E}" destId="{31BC724D-F6E8-4071-89A2-34D48999B443}" srcOrd="0" destOrd="0" presId="urn:microsoft.com/office/officeart/2005/8/layout/default#1"/>
    <dgm:cxn modelId="{0697E5FD-C561-4611-88CF-155DE2ED6552}" type="presParOf" srcId="{6E5C4CFB-5DB3-4AAF-B357-F3973ADB2D1A}" destId="{2A7BEFA6-E804-4D7E-91BC-891520B95678}" srcOrd="0" destOrd="0" presId="urn:microsoft.com/office/officeart/2005/8/layout/default#1"/>
    <dgm:cxn modelId="{0604958A-02E0-40CE-B91E-AE58AB261439}" type="presParOf" srcId="{6E5C4CFB-5DB3-4AAF-B357-F3973ADB2D1A}" destId="{E1093DE7-189B-4777-A0FE-EBA145BED5CA}" srcOrd="1" destOrd="0" presId="urn:microsoft.com/office/officeart/2005/8/layout/default#1"/>
    <dgm:cxn modelId="{F69431B8-76BE-49CE-A3E4-68D30D44E774}" type="presParOf" srcId="{6E5C4CFB-5DB3-4AAF-B357-F3973ADB2D1A}" destId="{31BC724D-F6E8-4071-89A2-34D48999B443}" srcOrd="2" destOrd="0" presId="urn:microsoft.com/office/officeart/2005/8/layout/default#1"/>
    <dgm:cxn modelId="{B404E3A9-73C4-4CCF-BC24-082A4679C028}" type="presParOf" srcId="{6E5C4CFB-5DB3-4AAF-B357-F3973ADB2D1A}" destId="{29673C5E-1465-466B-928C-501004B58B7C}" srcOrd="3" destOrd="0" presId="urn:microsoft.com/office/officeart/2005/8/layout/default#1"/>
    <dgm:cxn modelId="{FD0C729C-BB82-42C7-A21C-1762AE0DD13F}" type="presParOf" srcId="{6E5C4CFB-5DB3-4AAF-B357-F3973ADB2D1A}" destId="{A7329DCC-14C3-46B3-ACDF-3FB07CD72AC5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EFA6-E804-4D7E-91BC-891520B95678}">
      <dsp:nvSpPr>
        <dsp:cNvPr id="0" name=""/>
        <dsp:cNvSpPr/>
      </dsp:nvSpPr>
      <dsp:spPr>
        <a:xfrm>
          <a:off x="65275" y="231992"/>
          <a:ext cx="2566213" cy="1527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Свиблово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(50724 чел.)</a:t>
          </a:r>
          <a:endParaRPr lang="ru-RU" sz="2200" kern="1200" dirty="0"/>
        </a:p>
      </dsp:txBody>
      <dsp:txXfrm>
        <a:off x="65275" y="231992"/>
        <a:ext cx="2566213" cy="1527271"/>
      </dsp:txXfrm>
    </dsp:sp>
    <dsp:sp modelId="{31BC724D-F6E8-4071-89A2-34D48999B443}">
      <dsp:nvSpPr>
        <dsp:cNvPr id="0" name=""/>
        <dsp:cNvSpPr/>
      </dsp:nvSpPr>
      <dsp:spPr>
        <a:xfrm>
          <a:off x="2804733" y="220467"/>
          <a:ext cx="2566213" cy="153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Бабушкинский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(18630 чел.)</a:t>
          </a:r>
          <a:endParaRPr lang="ru-RU" sz="2200" kern="1200" dirty="0"/>
        </a:p>
      </dsp:txBody>
      <dsp:txXfrm>
        <a:off x="2804733" y="220467"/>
        <a:ext cx="2566213" cy="1539727"/>
      </dsp:txXfrm>
    </dsp:sp>
    <dsp:sp modelId="{A7329DCC-14C3-46B3-ACDF-3FB07CD72AC5}">
      <dsp:nvSpPr>
        <dsp:cNvPr id="0" name=""/>
        <dsp:cNvSpPr/>
      </dsp:nvSpPr>
      <dsp:spPr>
        <a:xfrm>
          <a:off x="51074" y="1925002"/>
          <a:ext cx="5339289" cy="1644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ВСЕГО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на обслуживании филиала №1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69 354 человек</a:t>
          </a:r>
          <a:endParaRPr lang="ru-RU" sz="2200" b="1" kern="1200" dirty="0"/>
        </a:p>
      </dsp:txBody>
      <dsp:txXfrm>
        <a:off x="51074" y="1925002"/>
        <a:ext cx="5339289" cy="1644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016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016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r">
              <a:defRPr sz="1200"/>
            </a:lvl1pPr>
          </a:lstStyle>
          <a:p>
            <a:fld id="{CDCE7A25-C125-41BC-9F76-EA544D2E495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213"/>
            <a:ext cx="2945659" cy="496016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2213"/>
            <a:ext cx="2945659" cy="496016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r">
              <a:defRPr sz="1200"/>
            </a:lvl1pPr>
          </a:lstStyle>
          <a:p>
            <a:fld id="{7524A55E-CEAE-4753-AC76-CEBF1BD4F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27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1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1"/>
          </a:xfrm>
          <a:prstGeom prst="rect">
            <a:avLst/>
          </a:prstGeom>
        </p:spPr>
        <p:txBody>
          <a:bodyPr vert="horz" lIns="91009" tIns="45505" rIns="91009" bIns="45505" rtlCol="0"/>
          <a:lstStyle>
            <a:lvl1pPr algn="r">
              <a:defRPr sz="1200"/>
            </a:lvl1pPr>
          </a:lstStyle>
          <a:p>
            <a:fld id="{BC42BA8C-5A48-4CC2-B404-7FE06FC71CAA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9" tIns="45505" rIns="91009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1009" tIns="45505" rIns="91009" bIns="455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009" tIns="45505" rIns="91009" bIns="45505" rtlCol="0" anchor="b"/>
          <a:lstStyle>
            <a:lvl1pPr algn="r">
              <a:defRPr sz="1200"/>
            </a:lvl1pPr>
          </a:lstStyle>
          <a:p>
            <a:fld id="{3BFE248B-166A-448D-98BE-D80C6619A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9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248B-166A-448D-98BE-D80C6619AF7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96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47143" algn="just" defTabSz="910085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899F-069A-4923-8E41-190D747EE1F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27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 eaLnBrk="1" hangingPunct="1"/>
            <a:endParaRPr kumimoji="0" b="1" dirty="0" smtClean="0">
              <a:cs typeface="Arial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CF612-3D5A-43CF-98EF-91F86E832DEA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1222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248B-166A-448D-98BE-D80C6619AF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85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248B-166A-448D-98BE-D80C6619AF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33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248B-166A-448D-98BE-D80C6619AF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05500" y="1071548"/>
            <a:ext cx="6286501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05500" y="3643314"/>
            <a:ext cx="62865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5229529" y="-452801"/>
            <a:ext cx="16811929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0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728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963084" y="1905003"/>
            <a:ext cx="10720917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13" y="2071678"/>
            <a:ext cx="6858048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7213" y="571482"/>
            <a:ext cx="685804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41DD-015E-4D78-AEB5-ABAA8C1931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45C64-62F3-42CF-90DA-EFC748EB1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" y="0"/>
            <a:ext cx="68579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5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1905000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B62118-2B10-4C64-8A5B-5B36352E99F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9202E8-D36C-403A-9E59-6C7EA612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source=wiz&amp;uinfo=sw-1903-sh-946-fw-1678-fh-598-pd-1&amp;p=4&amp;text=%D1%83%D1%87%D0%B0%D1%81%D1%82%D0%BD%D0%B8%D0%BA%D0%B8%20%D0%B2%D0%BE%D0%B9%D0%BD%D1%8B%20%D0%BA%D0%B0%D1%80%D1%82%D0%B8%D0%BD%D0%BA%D0%B8&amp;noreask=1&amp;pos=132&amp;rpt=simage&amp;lr=213&amp;img_url=http://img-fotki.yandex.ru/get/4404/artemiy-kam.0/0_67fa9_51a1ee79_XL" TargetMode="Externa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gorzdrav.ru/gp31" TargetMode="External"/><Relationship Id="rId2" Type="http://schemas.openxmlformats.org/officeDocument/2006/relationships/hyperlink" Target="http://gp107.svaomed.ru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87506" y="865096"/>
            <a:ext cx="10363200" cy="4280336"/>
          </a:xfrm>
        </p:spPr>
        <p:txBody>
          <a:bodyPr>
            <a:noAutofit/>
          </a:bodyPr>
          <a:lstStyle/>
          <a:p>
            <a:pPr algn="ctr" hangingPunct="0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x-none" sz="5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ОТЧЕТ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x-none" sz="5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 </a:t>
            </a:r>
            <a:r>
              <a:rPr lang="x-none" sz="54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работе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ГБУЗ «ГП № 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107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ДЗМ» Филиала № 1</a:t>
            </a:r>
            <a:r>
              <a:rPr lang="ru-RU" sz="5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5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за 2014 год </a:t>
            </a:r>
            <a:b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 району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60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Бабушкинский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509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1228"/>
            <a:ext cx="12192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Общественный совет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0502" y="1208996"/>
            <a:ext cx="9508671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Общественного Совета в ГБУЗ «ГП № 107 ДЗМ»: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врач; заместители главного врача по медицинской части ГБУЗ «ГП № 107 ДЗМ», филиалов; заместитель главного врача по КЭР; председатели Советов Ветеранов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прикреплённых районов;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председатели общественных организаций: инвалидов, «Союз-Чернобыль», «Мемориал», бывших несовершеннолетних узников концлагерей, многодетных семей.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дня на заседаниях Общественного Совета: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медицинской помощи в амбулаторном центре ГБУЗ «ГП № 107 ДЗМ». Преимущества и перспективы.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 обеспечение лиц, подвергшихся радиационному поражению в Чернобыле.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в работе поликлиники и Центров социального обслуживания районов «Отрадное», «Свиблово», «Южное Медведково».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взаимодействия ГБУЗ «ГП № 107 ДЗМ» и общественных организаций районов обслуживания «Отрадное», «Свиблово», «Южное Медведково». Планирование мероприятий на 2013 год.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новой поликлиники в районе «Свиблово».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диспансеризации инвалидов и участников Великой Отечественной войны, приравненных к ним контингентов, «Чернобыльцев».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Льготное лекарственное обеспечение.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621436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Дни открытых дверей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9" y="3644701"/>
            <a:ext cx="5884136" cy="30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53" y="1196752"/>
            <a:ext cx="5170864" cy="215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09" y="1027804"/>
            <a:ext cx="6466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День </a:t>
            </a:r>
            <a:r>
              <a:rPr lang="ru-RU" altLang="ru-RU" sz="1600" i="1" dirty="0">
                <a:solidFill>
                  <a:srgbClr val="002060"/>
                </a:solidFill>
              </a:rPr>
              <a:t>пожилого человека </a:t>
            </a:r>
            <a:endParaRPr lang="ru-RU" altLang="ru-RU" sz="1600" i="1" dirty="0" smtClean="0">
              <a:solidFill>
                <a:srgbClr val="002060"/>
              </a:solidFill>
            </a:endParaRPr>
          </a:p>
          <a:p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День </a:t>
            </a:r>
            <a:r>
              <a:rPr lang="ru-RU" altLang="ru-RU" sz="1600" i="1" dirty="0">
                <a:solidFill>
                  <a:srgbClr val="002060"/>
                </a:solidFill>
              </a:rPr>
              <a:t>инвалида-колясочника </a:t>
            </a:r>
            <a:endParaRPr lang="ru-RU" altLang="ru-RU" sz="1600" i="1" dirty="0" smtClean="0">
              <a:solidFill>
                <a:srgbClr val="002060"/>
              </a:solidFill>
            </a:endParaRPr>
          </a:p>
          <a:p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День </a:t>
            </a:r>
            <a:r>
              <a:rPr lang="ru-RU" altLang="ru-RU" sz="1600" i="1" dirty="0">
                <a:solidFill>
                  <a:srgbClr val="002060"/>
                </a:solidFill>
              </a:rPr>
              <a:t>семейного здоровья 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ru-RU" altLang="ru-RU" sz="1600" dirty="0" smtClean="0">
                <a:solidFill>
                  <a:srgbClr val="002060"/>
                </a:solidFill>
              </a:rPr>
              <a:t>     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День </a:t>
            </a:r>
            <a:r>
              <a:rPr lang="ru-RU" altLang="ru-RU" sz="1600" i="1" dirty="0">
                <a:solidFill>
                  <a:srgbClr val="002060"/>
                </a:solidFill>
              </a:rPr>
              <a:t>профилактики ХОБЛ </a:t>
            </a:r>
            <a:endParaRPr lang="ru-RU" altLang="ru-RU" sz="1600" i="1" dirty="0" smtClean="0">
              <a:solidFill>
                <a:srgbClr val="002060"/>
              </a:solidFill>
            </a:endParaRPr>
          </a:p>
          <a:p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День </a:t>
            </a:r>
            <a:r>
              <a:rPr lang="ru-RU" altLang="ru-RU" sz="1600" i="1" dirty="0">
                <a:solidFill>
                  <a:srgbClr val="002060"/>
                </a:solidFill>
              </a:rPr>
              <a:t>профилактики инсульта </a:t>
            </a:r>
            <a:endParaRPr lang="ru-RU" alt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3" y="1027805"/>
            <a:ext cx="6299909" cy="24576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107\ФОТО ОТ БЕЗЫМЯННОГО\DSC05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54" y="3644697"/>
            <a:ext cx="5170865" cy="3002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759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7457" y="1323252"/>
            <a:ext cx="11353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77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«Мобильная приемная УСЗН СВАО»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ГБУЗ «ГП № 107 ДЗМ» принимали участие в работе 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врачами-гериатрами</a:t>
            </a:r>
          </a:p>
          <a:p>
            <a:pPr marL="0" marR="0" lvl="0" indent="177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0" algn="ctr" eaLnBrk="0" hangingPunct="0"/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проведено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школ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групп дневного пребывания в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ЦСО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86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75279523"/>
              </p:ext>
            </p:extLst>
          </p:nvPr>
        </p:nvGraphicFramePr>
        <p:xfrm>
          <a:off x="551329" y="5125239"/>
          <a:ext cx="5064618" cy="173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715" y="149289"/>
            <a:ext cx="12192000" cy="143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2060"/>
                </a:solidFill>
              </a:rPr>
              <a:t>Анализ обращений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43338" y="4088859"/>
            <a:ext cx="5615947" cy="31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400" kern="0" dirty="0" smtClean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1277472"/>
            <a:ext cx="12192000" cy="8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r>
              <a:rPr lang="ru-RU" altLang="ru-RU" sz="2000" b="1" kern="0" dirty="0" smtClean="0">
                <a:solidFill>
                  <a:srgbClr val="002060"/>
                </a:solidFill>
              </a:rPr>
              <a:t>СТРУКТУРА ОБРАЩЕНИЙ ЗА 2014 ГОД 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Качество медицинской помощи	5,1%		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ДЛО					3,6%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Справочная информация		41,1%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Организация приема			44,8%</a:t>
            </a:r>
          </a:p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</a:rPr>
              <a:t>	КЭР					5,1%	</a:t>
            </a:r>
          </a:p>
          <a:p>
            <a:pPr algn="l"/>
            <a:endParaRPr lang="ru-RU" altLang="ru-RU" sz="2000" b="1" kern="0" dirty="0" smtClean="0">
              <a:solidFill>
                <a:srgbClr val="002060"/>
              </a:solidFill>
            </a:endParaRPr>
          </a:p>
          <a:p>
            <a:r>
              <a:rPr lang="ru-RU" altLang="ru-RU" sz="2000" b="1" kern="0" dirty="0" smtClean="0">
                <a:solidFill>
                  <a:srgbClr val="002060"/>
                </a:solidFill>
              </a:rPr>
              <a:t>Социологический опрос</a:t>
            </a:r>
          </a:p>
          <a:p>
            <a:endParaRPr lang="ru-RU" altLang="ru-RU" sz="2000" kern="0" dirty="0" smtClean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87506" y="4101285"/>
            <a:ext cx="10851776" cy="1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400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38082" y="4383742"/>
          <a:ext cx="8659908" cy="968188"/>
        </p:xfrm>
        <a:graphic>
          <a:graphicData uri="http://schemas.openxmlformats.org/drawingml/2006/table">
            <a:tbl>
              <a:tblPr/>
              <a:tblGrid>
                <a:gridCol w="2164977"/>
                <a:gridCol w="2164977"/>
                <a:gridCol w="2164977"/>
                <a:gridCol w="2164977"/>
              </a:tblGrid>
              <a:tr h="484094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Полож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   (100%)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 </a:t>
                      </a:r>
                      <a:r>
                        <a:rPr lang="ru-RU" baseline="0" dirty="0" smtClean="0"/>
                        <a:t> (83%)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  (17%)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7088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7144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населения и улучшению условий пребывания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HINK\Desktop\ВЛ\image-21-01-14-12-1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2" t="14852"/>
          <a:stretch/>
        </p:blipFill>
        <p:spPr bwMode="auto">
          <a:xfrm>
            <a:off x="143013" y="2002754"/>
            <a:ext cx="5003164" cy="245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HINK\Desktop\ВЛ\image-21-01-14-12-15.jpe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03" b="6761"/>
          <a:stretch/>
        </p:blipFill>
        <p:spPr bwMode="auto">
          <a:xfrm>
            <a:off x="5278274" y="2453426"/>
            <a:ext cx="3150851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HINK\Desktop\ВЛ\image-21-01-14-12-15-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3" t="11005" r="12292" b="5840"/>
          <a:stretch/>
        </p:blipFill>
        <p:spPr bwMode="auto">
          <a:xfrm>
            <a:off x="1132822" y="3685983"/>
            <a:ext cx="4618472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HINK\Desktop\ВЛ\image-22-01-14-08-3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30" r="6927" b="11032"/>
          <a:stretch/>
        </p:blipFill>
        <p:spPr bwMode="auto">
          <a:xfrm>
            <a:off x="7654045" y="1065649"/>
            <a:ext cx="4537955" cy="187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HINK\Desktop\ВЛ\image-22-01-14-08-39-2.jpe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54" t="13442" r="12220" b="15088"/>
          <a:stretch/>
        </p:blipFill>
        <p:spPr bwMode="auto">
          <a:xfrm>
            <a:off x="8854993" y="2997297"/>
            <a:ext cx="314879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HINK\Desktop\ВЛ\image-22-01-14-08-39-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71" y="4455034"/>
            <a:ext cx="3680053" cy="2070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625" y="927847"/>
            <a:ext cx="11654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Для удобства пациентов выделены зоны комфортного пребывания, которые оборудованы:</a:t>
            </a:r>
          </a:p>
          <a:p>
            <a:r>
              <a:rPr lang="ru-RU" sz="1200" dirty="0">
                <a:solidFill>
                  <a:srgbClr val="002060"/>
                </a:solidFill>
              </a:rPr>
              <a:t> - кулером, </a:t>
            </a:r>
            <a:r>
              <a:rPr lang="ru-RU" sz="1200" dirty="0" smtClean="0">
                <a:solidFill>
                  <a:srgbClr val="002060"/>
                </a:solidFill>
              </a:rPr>
              <a:t>стаканчиками </a:t>
            </a:r>
            <a:r>
              <a:rPr lang="ru-RU" sz="1200" dirty="0">
                <a:solidFill>
                  <a:srgbClr val="002060"/>
                </a:solidFill>
              </a:rPr>
              <a:t>для воды,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- кондиционером или сплит-системой,</a:t>
            </a:r>
          </a:p>
          <a:p>
            <a:r>
              <a:rPr lang="ru-RU" sz="1200" dirty="0">
                <a:solidFill>
                  <a:srgbClr val="002060"/>
                </a:solidFill>
              </a:rPr>
              <a:t>- телевизором для демонстрации роликов о здоровом образе жизни.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Коридоры поликлиники оборудованы достаточным количеством посадочных мест</a:t>
            </a:r>
          </a:p>
        </p:txBody>
      </p:sp>
    </p:spTree>
    <p:extLst>
      <p:ext uri="{BB962C8B-B14F-4D97-AF65-F5344CB8AC3E}">
        <p14:creationId xmlns="" xmlns:p14="http://schemas.microsoft.com/office/powerpoint/2010/main" val="3019207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900"/>
            <a:ext cx="10515600" cy="2355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+mn-lt"/>
              </a:rPr>
              <a:t>Структура прикрепленного</a:t>
            </a:r>
            <a:br>
              <a:rPr lang="ru-RU" sz="4400" b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4400" b="1" dirty="0" smtClean="0">
                <a:solidFill>
                  <a:srgbClr val="002060"/>
                </a:solidFill>
                <a:effectLst/>
                <a:latin typeface="+mn-lt"/>
              </a:rPr>
              <a:t>населения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982282711"/>
              </p:ext>
            </p:extLst>
          </p:nvPr>
        </p:nvGraphicFramePr>
        <p:xfrm>
          <a:off x="1" y="1639874"/>
          <a:ext cx="6422571" cy="4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201482502"/>
              </p:ext>
            </p:extLst>
          </p:nvPr>
        </p:nvGraphicFramePr>
        <p:xfrm>
          <a:off x="5334001" y="2564524"/>
          <a:ext cx="6705601" cy="403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26478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7" y="0"/>
            <a:ext cx="11403108" cy="1184290"/>
          </a:xfrm>
        </p:spPr>
        <p:txBody>
          <a:bodyPr>
            <a:normAutofit/>
          </a:bodyPr>
          <a:lstStyle/>
          <a:p>
            <a:pPr lvl="1" algn="ctr" hangingPunct="0"/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1363188"/>
              </p:ext>
            </p:extLst>
          </p:nvPr>
        </p:nvGraphicFramePr>
        <p:xfrm>
          <a:off x="544927" y="1335102"/>
          <a:ext cx="10979202" cy="5107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791"/>
                <a:gridCol w="1944841"/>
                <a:gridCol w="2088535"/>
                <a:gridCol w="2088535"/>
                <a:gridCol w="2085500"/>
              </a:tblGrid>
              <a:tr h="1868618">
                <a:tc rowSpan="2"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Группа инвалидности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Взрослые 18 лет и старше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Инвалиды вследствие аварии на Чернобыльской АЭС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2013 год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2014 год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2013 год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2014 год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56773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I группа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343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351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56773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II группа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5706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5683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747447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III группа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1097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1099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56773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7146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7133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7542" y="141517"/>
            <a:ext cx="10790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инвалидов, состоящих на учете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463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2146108"/>
              </p:ext>
            </p:extLst>
          </p:nvPr>
        </p:nvGraphicFramePr>
        <p:xfrm>
          <a:off x="2" y="1847850"/>
          <a:ext cx="7458134" cy="501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936"/>
                <a:gridCol w="1719599"/>
                <a:gridCol w="1719599"/>
              </a:tblGrid>
              <a:tr h="447675">
                <a:tc rowSpan="2"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показателей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Участники ВОВ, в том числе инвалиды ВОВ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2013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2014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Состоит под диспансерным наблюдением на конец отчетного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Снято с диспансерного наблюдения в течении отчетного года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числе: выехало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умерло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Состоит по группам инвалидности,  I: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104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Получили стационарное лечение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25400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Получили санаторно-курортное лечение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ctr" fontAlgn="auto" hangingPunct="1">
                        <a:lnSpc>
                          <a:spcPct val="125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3" y="0"/>
            <a:ext cx="9771797" cy="183931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Диспансерное наблюдение за инвалидами и участниками Великой Отечественной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eko-med.ru/wp-content/themes/ekomed/images/news/9-may-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5573" y="2906486"/>
            <a:ext cx="4626428" cy="3951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009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5871292"/>
              </p:ext>
            </p:extLst>
          </p:nvPr>
        </p:nvGraphicFramePr>
        <p:xfrm>
          <a:off x="0" y="1481138"/>
          <a:ext cx="115824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Диспансерное наблюдение за инвалидами и участниками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133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338328"/>
            <a:ext cx="11739281" cy="4983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</a:t>
            </a:r>
            <a:r>
              <a:rPr lang="ru-RU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взрослого населения</a:t>
            </a:r>
            <a:endParaRPr lang="ru-RU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7052" y="914400"/>
            <a:ext cx="10716053" cy="539227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ru-RU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Подлежало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 в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 установленным возрастам–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17057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диспансеризацию –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16872 человек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7132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и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9740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женщина.</a:t>
            </a:r>
          </a:p>
          <a:p>
            <a:endParaRPr lang="ru-RU" sz="1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Итоги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диспансеризации:</a:t>
            </a:r>
          </a:p>
          <a:p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здоровья определена у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8173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здоровья определена у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2966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здоровья определена у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5733человека</a:t>
            </a:r>
            <a:endParaRPr lang="ru-RU" sz="1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направлено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548человек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endParaRPr lang="ru-RU" sz="1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992544" y="6021288"/>
            <a:ext cx="297248" cy="1051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2669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32" y="1025648"/>
            <a:ext cx="10972800" cy="53612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бюджетное учреждение здравоохранения «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Городская поликлиника №107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Департамента здравоохранения города Москвы»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является учреждением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, созданным в результате реорганизации в соответствии с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приказом Департамента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здравоохранения города Москвы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№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405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от 05.05.2012 года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«О реорганизации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Государственных бюджетных учреждениях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здравоохранения города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Москвы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Численность прикрепленного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взрослого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населения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составляет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260  798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человек.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15B7B2-5FCB-43C8-81D3-3593D7DEDAAB}" type="slidenum">
              <a:rPr lang="es-ES" altLang="ru-RU" smtClean="0"/>
              <a:pPr>
                <a:defRPr/>
              </a:pPr>
              <a:t>2</a:t>
            </a:fld>
            <a:endParaRPr lang="es-ES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73" y="181067"/>
            <a:ext cx="10972800" cy="14375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ГБУЗ </a:t>
            </a:r>
            <a:r>
              <a:rPr lang="ru-RU" sz="4800" dirty="0">
                <a:solidFill>
                  <a:srgbClr val="002060"/>
                </a:solidFill>
              </a:rPr>
              <a:t>«ГП №107 </a:t>
            </a:r>
            <a:r>
              <a:rPr lang="ru-RU" sz="4800" dirty="0" smtClean="0">
                <a:solidFill>
                  <a:srgbClr val="002060"/>
                </a:solidFill>
              </a:rPr>
              <a:t>ДЗМ»</a:t>
            </a:r>
            <a:br>
              <a:rPr lang="ru-RU" sz="4800" dirty="0" smtClean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2804581"/>
            <a:ext cx="3321451" cy="1440160"/>
          </a:xfrm>
          <a:prstGeom prst="rect">
            <a:avLst/>
          </a:prstGeom>
        </p:spPr>
      </p:pic>
      <p:pic>
        <p:nvPicPr>
          <p:cNvPr id="56322" name="Picture 2" descr="http://www.mosgorzdrav.ru/mgz/KOMZDRAVinstitutions.nsf/2fc3ed1443868b74c3256a8c004d5329/c3256e9a004ab731c3256ea5006ccd8a/fl_DocBody/0.15E!OpenElement&amp;FieldElemFormat=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23" y="5144198"/>
            <a:ext cx="2531779" cy="1274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mosgorzdrav.ru/mgz/KOMZDRAVinstitutions.nsf/2fc3ed1443868b74c3256a8c004d5329/c3256e9a004ab731c3256ea5006cd8b2/fl_DocBody/0.15E!OpenElement&amp;FieldElemFormat=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65" y="2882658"/>
            <a:ext cx="2634679" cy="1312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www.mosgorzdrav.ru/mgz/KOMZDRAVinstitutions.nsf/2fc3ed1443868b74c3256a8c004d5329/c3256e9a004ab731c3256ea5006d1476/fl_DocBody/0.17A!OpenElement&amp;FieldElemFormat=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50" y="2839726"/>
            <a:ext cx="2691904" cy="1355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7947" y="2534928"/>
            <a:ext cx="2341314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ГП № 48 (41 020 чел)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6534" y="4733210"/>
            <a:ext cx="2680755" cy="307777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ГП № 31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(69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354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чел)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765" y="2496804"/>
            <a:ext cx="2081047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 №165 (43 145 чел)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662" y="2448912"/>
            <a:ext cx="2577277" cy="307777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ГП № 107 (66 086 чел)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mosgorzdrav.ru/mgz/KOMZDRAVinstitutions.nsf/2fc3ed1443868b74c3256a8c004d5329/c3256e9a004ab731c3256ea5006d0a8b/fl_DocBody/0.8A!OpenElement&amp;FieldElemFormat=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754" y="4959009"/>
            <a:ext cx="2667000" cy="20002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51793" y="4582876"/>
            <a:ext cx="2680755" cy="307777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ГП № 144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41 822 чел)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422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58907" y="1129553"/>
            <a:ext cx="11161058" cy="5015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патологических изменений при диспансеризации: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со злокачественными новообразованиями,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анемией,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повышенным АД,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стенокардией,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человек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гастритом и дуоденитом,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выявлена отягощенная наследственность по сердечно-сосудистым и онкологическим заболеваниям.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профилактических консультирований: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8173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рекомендацией отказа от курения и посещению кабинета по отказу от курения.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2966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выявленного высокого уровня стресса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всего взрослого населения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71263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296561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Заболеваемость взрослого населения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99222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751114"/>
            <a:ext cx="10848833" cy="5769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Заболеваемость.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 старше 18 лет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1</a:t>
            </a:r>
            <a:r>
              <a:rPr lang="ru-RU" sz="3100" dirty="0">
                <a:solidFill>
                  <a:srgbClr val="002060"/>
                </a:solidFill>
              </a:rPr>
              <a:t>. Болезни системы </a:t>
            </a:r>
            <a:r>
              <a:rPr lang="ru-RU" sz="3100" dirty="0" smtClean="0">
                <a:solidFill>
                  <a:srgbClr val="002060"/>
                </a:solidFill>
              </a:rPr>
              <a:t>кровообращения, в том числе: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 ИБС и ГБ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- Цереброваскулярные болезни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2.</a:t>
            </a:r>
            <a:r>
              <a:rPr lang="ru-RU" sz="3100" dirty="0">
                <a:solidFill>
                  <a:srgbClr val="002060"/>
                </a:solidFill>
              </a:rPr>
              <a:t> Острые респираторные инфекции нижних дыхательных </a:t>
            </a:r>
            <a:r>
              <a:rPr lang="ru-RU" sz="3100" dirty="0" smtClean="0">
                <a:solidFill>
                  <a:srgbClr val="002060"/>
                </a:solidFill>
              </a:rPr>
              <a:t>путей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3. Болезни </a:t>
            </a:r>
            <a:r>
              <a:rPr lang="ru-RU" sz="3100" dirty="0">
                <a:solidFill>
                  <a:srgbClr val="002060"/>
                </a:solidFill>
              </a:rPr>
              <a:t>мочеполовой системы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398081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anose="020B0604020202020204" pitchFamily="34" charset="-34"/>
              </a:rPr>
              <a:t>Благодарю за внимание!</a:t>
            </a:r>
            <a:endParaRPr lang="ru-RU" sz="8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2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0111" y="333934"/>
            <a:ext cx="9950118" cy="132293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Территория обслуживания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Филиала №1(ГП №31): 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6847181"/>
              </p:ext>
            </p:extLst>
          </p:nvPr>
        </p:nvGraphicFramePr>
        <p:xfrm>
          <a:off x="3508377" y="1578279"/>
          <a:ext cx="5390364" cy="370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babushkinsky.svao.mos.ru/common/upload/img/babushkinsky_cards_rayona_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40" y="1292453"/>
            <a:ext cx="2650255" cy="2883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viblovo.svao.mos.ru/common/upload/docs/karta_poslednya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1292453"/>
            <a:ext cx="2855934" cy="2901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AppData\Local\Microsoft\Windows\Temporary Internet Files\Content.IE5\MY5MLJ57\CAM00241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05" y="4678202"/>
            <a:ext cx="3245976" cy="205877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7326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" y="20641"/>
            <a:ext cx="12191999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600" dirty="0" smtClean="0">
                <a:solidFill>
                  <a:srgbClr val="002060"/>
                </a:solidFill>
                <a:latin typeface="Calisto MT" pitchFamily="18" charset="0"/>
              </a:rPr>
              <a:t>Штатное и кадровое обеспечение ГБУЗ «ГП№107 ДЗМ»</a:t>
            </a:r>
            <a:endParaRPr lang="ru-RU" altLang="ru-RU" sz="3600" kern="0" dirty="0" smtClean="0">
              <a:solidFill>
                <a:srgbClr val="00206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9684" y="942978"/>
            <a:ext cx="3599723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Всего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“ГБУЗ ГП №107 ДЗМ”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Филиал № 1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работает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167 медицинских 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работников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(2014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.)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348" y="5129808"/>
            <a:ext cx="4416491" cy="158417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</a:t>
            </a:r>
            <a:r>
              <a:rPr lang="en-US" sz="1400" dirty="0" err="1" smtClean="0">
                <a:solidFill>
                  <a:srgbClr val="002060"/>
                </a:solidFill>
              </a:rPr>
              <a:t>озрастной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состав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сотрудников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en-US" sz="1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до</a:t>
            </a:r>
            <a:r>
              <a:rPr lang="en-US" sz="1400" dirty="0" smtClean="0">
                <a:solidFill>
                  <a:srgbClr val="002060"/>
                </a:solidFill>
              </a:rPr>
              <a:t> 30 </a:t>
            </a:r>
            <a:r>
              <a:rPr lang="en-US" sz="1400" dirty="0" err="1" smtClean="0">
                <a:solidFill>
                  <a:srgbClr val="002060"/>
                </a:solidFill>
              </a:rPr>
              <a:t>лет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-</a:t>
            </a:r>
            <a:r>
              <a:rPr lang="ru-RU" sz="1400" dirty="0" smtClean="0">
                <a:solidFill>
                  <a:srgbClr val="002060"/>
                </a:solidFill>
              </a:rPr>
              <a:t>35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чел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</a:rPr>
              <a:t> 31 – 50 </a:t>
            </a:r>
            <a:r>
              <a:rPr lang="en-US" sz="1400" dirty="0" err="1" smtClean="0">
                <a:solidFill>
                  <a:srgbClr val="002060"/>
                </a:solidFill>
              </a:rPr>
              <a:t>лет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- </a:t>
            </a:r>
            <a:r>
              <a:rPr lang="ru-RU" sz="1400" dirty="0" smtClean="0">
                <a:solidFill>
                  <a:srgbClr val="002060"/>
                </a:solidFill>
              </a:rPr>
              <a:t>6</a:t>
            </a:r>
            <a:r>
              <a:rPr lang="en-US" sz="1400" dirty="0" smtClean="0">
                <a:solidFill>
                  <a:srgbClr val="002060"/>
                </a:solidFill>
              </a:rPr>
              <a:t>0 </a:t>
            </a:r>
            <a:r>
              <a:rPr lang="ru-RU" sz="1400" dirty="0" smtClean="0">
                <a:solidFill>
                  <a:srgbClr val="002060"/>
                </a:solidFill>
              </a:rPr>
              <a:t>чел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</a:rPr>
              <a:t> 51 -55 </a:t>
            </a:r>
            <a:r>
              <a:rPr lang="en-US" sz="1400" dirty="0" err="1" smtClean="0">
                <a:solidFill>
                  <a:srgbClr val="002060"/>
                </a:solidFill>
              </a:rPr>
              <a:t>лет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- 2</a:t>
            </a:r>
            <a:r>
              <a:rPr lang="ru-RU" sz="1400" dirty="0" smtClean="0">
                <a:solidFill>
                  <a:srgbClr val="002060"/>
                </a:solidFill>
              </a:rPr>
              <a:t>9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чел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С</a:t>
            </a:r>
            <a:r>
              <a:rPr lang="en-US" sz="1400" dirty="0" err="1" smtClean="0">
                <a:solidFill>
                  <a:srgbClr val="002060"/>
                </a:solidFill>
              </a:rPr>
              <a:t>тарше</a:t>
            </a:r>
            <a:r>
              <a:rPr lang="en-US" sz="1400" dirty="0" smtClean="0">
                <a:solidFill>
                  <a:srgbClr val="002060"/>
                </a:solidFill>
              </a:rPr>
              <a:t> 55  </a:t>
            </a:r>
            <a:r>
              <a:rPr lang="en-US" sz="1400" dirty="0" err="1" smtClean="0">
                <a:solidFill>
                  <a:srgbClr val="002060"/>
                </a:solidFill>
              </a:rPr>
              <a:t>лет</a:t>
            </a:r>
            <a:r>
              <a:rPr lang="en-US" sz="1400" dirty="0" smtClean="0">
                <a:solidFill>
                  <a:srgbClr val="002060"/>
                </a:solidFill>
              </a:rPr>
              <a:t>                - </a:t>
            </a:r>
            <a:r>
              <a:rPr lang="ru-RU" sz="1400" dirty="0" smtClean="0">
                <a:solidFill>
                  <a:srgbClr val="002060"/>
                </a:solidFill>
              </a:rPr>
              <a:t> 43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чел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50971" y="1900133"/>
            <a:ext cx="6977743" cy="57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  <a:latin typeface="Calisto MT" pitchFamily="18" charset="0"/>
              </a:rPr>
              <a:t>Штатное и кадровое обеспечение поликлинического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sto MT" pitchFamily="18" charset="0"/>
              </a:rPr>
              <a:t> филиала №1 (ГП № 31) </a:t>
            </a:r>
            <a:endParaRPr lang="ru-RU" altLang="ru-RU" sz="2800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191023848"/>
              </p:ext>
            </p:extLst>
          </p:nvPr>
        </p:nvGraphicFramePr>
        <p:xfrm>
          <a:off x="478015" y="1958641"/>
          <a:ext cx="3720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https://apf44.mail.ru/cgi-bin/readmsg/IMG_3027.JPG?id=13862410450000000627%3B0%3B5&amp;mode=attachment&amp;channel&amp;bs=8935202&amp;bl=2209482&amp;ct=image%2Fjpeg&amp;cn=IMG_3027.JP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44.mail.ru/cgi-bin/readmsg/IMG_3027.JPG?id=13862410450000000627%3B0%3B5&amp;mode=attachment&amp;channel&amp;bs=8935202&amp;bl=2209482&amp;ct=image%2Fjpeg&amp;cn=IMG_3027.JPG&amp;cte=base64&amp;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2536338"/>
              </p:ext>
            </p:extLst>
          </p:nvPr>
        </p:nvGraphicFramePr>
        <p:xfrm>
          <a:off x="5421085" y="2610986"/>
          <a:ext cx="5653582" cy="29951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4258"/>
                <a:gridCol w="1117331"/>
                <a:gridCol w="1117331"/>
                <a:gridCol w="1117331"/>
                <a:gridCol w="1117331"/>
              </a:tblGrid>
              <a:tr h="1077685"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Данные за год,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предшествующий отчетному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l" fontAlgn="t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025"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 штатных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должностей в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целом по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учреждению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l" fontAlgn="t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занятых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должностей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целом по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учреждению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должностей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целом по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учреждению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штатных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Число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должностей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целом по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учреждению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занятых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</a:tr>
              <a:tr h="412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Врачи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3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Медицинские сестры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721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39349" y="1722581"/>
            <a:ext cx="6528725" cy="5018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УРОВНЯ 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31370" y="2132859"/>
            <a:ext cx="6144683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Терапевтическое отделение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31370" y="3429000"/>
            <a:ext cx="6144683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врача-невролога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 – офтальмолога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 - уролога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 - хирурга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Кабинет врача - </a:t>
            </a:r>
            <a:r>
              <a:rPr lang="ru-RU" sz="1200" dirty="0" err="1" smtClean="0">
                <a:solidFill>
                  <a:srgbClr val="002060"/>
                </a:solidFill>
              </a:rPr>
              <a:t>оториноларинголога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 - эндокринолога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врача 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кардиоревматолога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ндоскопическое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отделение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(ГП №107)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Дневной стационар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Отделение профилактики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 здоровья (Филиал № 4,ул. Пестеля 6а)</a:t>
            </a:r>
            <a:endParaRPr lang="ru-RU" sz="1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31370" y="2996955"/>
            <a:ext cx="6144683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31370" y="5805267"/>
            <a:ext cx="614468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линико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диагностическая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лаборатория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№2)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ентгенологическое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отделение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УЗ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диагностики</a:t>
            </a:r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функциональной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диагностики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361" y="116632"/>
            <a:ext cx="11617291" cy="15121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ПЕРВИЧНАЯ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ДОВРАЧЕБНАЯ, ВРАЧЕБНАЯ И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ПЕРВИЧНАЯ СПЕЦИАЛИЗИРОВАННАЯ МЕДИКО – САНИТАРНАЯ ПОМОЩЬ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УРОВЕНЬ –ПЕРВИЧНАЯ СПЕЦИАЛИЗИРОВАННАЯ МЕДИКО - САНИТАРНАЯ ПОМОЩЬ, В ТОМ ЧИСЛЕ КОНСУЛЬТАТИВНО – ДИАГНОСТИЧЕСКАЯ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ДЗМ от 10.09.2012г. №983 «Об утверждении методических рекомендации по организации оказания взрослому населению города Москвы первичной медико – санитарной помощи»)</a:t>
            </a:r>
          </a:p>
          <a:p>
            <a:pPr algn="ctr"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16701" y="1709758"/>
            <a:ext cx="5079347" cy="5031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УРОВНЯ 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648397" y="2060848"/>
            <a:ext cx="2231907" cy="1785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КДО (ГП № 107)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нефролог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г</a:t>
            </a:r>
            <a:r>
              <a:rPr lang="ru-RU" sz="1200" dirty="0" err="1" smtClean="0">
                <a:solidFill>
                  <a:srgbClr val="002060"/>
                </a:solidFill>
              </a:rPr>
              <a:t>ематолог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к</a:t>
            </a:r>
            <a:r>
              <a:rPr lang="ru-RU" sz="1200" dirty="0" err="1" smtClean="0">
                <a:solidFill>
                  <a:srgbClr val="002060"/>
                </a:solidFill>
              </a:rPr>
              <a:t>олопроктолог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err="1" smtClean="0">
                <a:solidFill>
                  <a:srgbClr val="002060"/>
                </a:solidFill>
              </a:rPr>
              <a:t>Гастроэнтероло</a:t>
            </a:r>
            <a:r>
              <a:rPr lang="en-US" sz="1200" dirty="0" smtClean="0">
                <a:solidFill>
                  <a:srgbClr val="002060"/>
                </a:solidFill>
              </a:rPr>
              <a:t>г (ГП №107, фил.№1)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п</a:t>
            </a:r>
            <a:r>
              <a:rPr lang="ru-RU" sz="1200" dirty="0" err="1" smtClean="0">
                <a:solidFill>
                  <a:srgbClr val="002060"/>
                </a:solidFill>
              </a:rPr>
              <a:t>ульмонолог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аллерголог-иммунолог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56108" y="2060849"/>
            <a:ext cx="2496277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фтальмолог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к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ардиолог</a:t>
            </a: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р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евматолог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х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ирург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у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ролог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э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ндокринолог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н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евролог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ЛОР</a:t>
            </a:r>
            <a:endParaRPr lang="es-ES" alt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р</a:t>
            </a:r>
            <a:r>
              <a:rPr lang="es-ES" altLang="ru-RU" sz="1200" dirty="0" smtClean="0">
                <a:solidFill>
                  <a:srgbClr val="002060"/>
                </a:solidFill>
                <a:cs typeface="Times New Roman" pitchFamily="18" charset="0"/>
              </a:rPr>
              <a:t>евматолог</a:t>
            </a:r>
          </a:p>
          <a:p>
            <a:pPr>
              <a:buFont typeface="Wingdings" pitchFamily="2" charset="2"/>
              <a:buChar char="ü"/>
            </a:pPr>
            <a:r>
              <a:rPr lang="es-ES" sz="12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эндоскопист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56107" y="4077075"/>
            <a:ext cx="489654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Окружное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неврологическое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отделение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(ГП № 107)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 err="1" smtClean="0">
                <a:solidFill>
                  <a:srgbClr val="002060"/>
                </a:solidFill>
              </a:rPr>
              <a:t>паркинсолог</a:t>
            </a:r>
            <a:r>
              <a:rPr lang="ru-RU" sz="1200" dirty="0" smtClean="0">
                <a:solidFill>
                  <a:srgbClr val="002060"/>
                </a:solidFill>
              </a:rPr>
              <a:t>, специалист по рассеянному склерозу, </a:t>
            </a:r>
            <a:r>
              <a:rPr lang="ru-RU" sz="1200" dirty="0" err="1" smtClean="0">
                <a:solidFill>
                  <a:srgbClr val="002060"/>
                </a:solidFill>
              </a:rPr>
              <a:t>эпилептолог</a:t>
            </a:r>
            <a:r>
              <a:rPr lang="ru-RU" sz="1200" dirty="0" smtClean="0">
                <a:solidFill>
                  <a:srgbClr val="002060"/>
                </a:solidFill>
              </a:rPr>
              <a:t>, врач кабинета нейропсихологических нарушений, специалист по лечению </a:t>
            </a:r>
            <a:r>
              <a:rPr lang="ru-RU" sz="1200" dirty="0" err="1" smtClean="0">
                <a:solidFill>
                  <a:srgbClr val="002060"/>
                </a:solidFill>
              </a:rPr>
              <a:t>полинейропатий</a:t>
            </a:r>
            <a:r>
              <a:rPr lang="ru-RU" sz="1200" dirty="0" smtClean="0">
                <a:solidFill>
                  <a:srgbClr val="002060"/>
                </a:solidFill>
              </a:rPr>
              <a:t> и хронического болевого синдрома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200" dirty="0" err="1" smtClean="0">
                <a:solidFill>
                  <a:srgbClr val="002060"/>
                </a:solidFill>
              </a:rPr>
              <a:t>О</a:t>
            </a:r>
            <a:r>
              <a:rPr lang="ru-RU" sz="1200" dirty="0" err="1" smtClean="0">
                <a:solidFill>
                  <a:srgbClr val="002060"/>
                </a:solidFill>
              </a:rPr>
              <a:t>нкологическо</a:t>
            </a:r>
            <a:r>
              <a:rPr lang="en-US" sz="1200" dirty="0" smtClean="0">
                <a:solidFill>
                  <a:srgbClr val="002060"/>
                </a:solidFill>
              </a:rPr>
              <a:t>е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отделени</a:t>
            </a:r>
            <a:r>
              <a:rPr lang="en-US" sz="1200" dirty="0" smtClean="0">
                <a:solidFill>
                  <a:srgbClr val="002060"/>
                </a:solidFill>
              </a:rPr>
              <a:t>е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(ГП №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218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1370" y="2564907"/>
            <a:ext cx="6144683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Стоматологическое отделение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960091" y="5732246"/>
            <a:ext cx="192021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МРТ, </a:t>
            </a:r>
            <a:r>
              <a:rPr lang="en-US" sz="1200" dirty="0" err="1" smtClean="0">
                <a:solidFill>
                  <a:srgbClr val="002060"/>
                </a:solidFill>
              </a:rPr>
              <a:t>денситометрия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(ГП №107)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6108" y="5517235"/>
            <a:ext cx="2784309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абинеты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ренатальной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диагностики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(фил.№4)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иабетической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стопы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(фил.№2)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етинопатии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(ГП №107)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115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ThinkC-15\Desktop\999\т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83" y="1062608"/>
            <a:ext cx="1959124" cy="953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E9421-2E0F-4951-8CD6-B77737153236}" type="slidenum">
              <a:rPr lang="es-ES" altLang="ru-RU" smtClean="0"/>
              <a:pPr>
                <a:defRPr/>
              </a:pPr>
              <a:t>6</a:t>
            </a:fld>
            <a:endParaRPr lang="es-ES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" y="0"/>
            <a:ext cx="11499925" cy="119675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Маршрутизация пациента при первичном обращении и при диспансерном наблюдении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5681" y="3356992"/>
            <a:ext cx="4416491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Врачи </a:t>
            </a:r>
            <a:r>
              <a:rPr lang="ru-RU" sz="1100" dirty="0" err="1" smtClean="0">
                <a:solidFill>
                  <a:srgbClr val="002060"/>
                </a:solidFill>
              </a:rPr>
              <a:t>самозаписи</a:t>
            </a:r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1100" dirty="0">
                <a:solidFill>
                  <a:srgbClr val="002060"/>
                </a:solidFill>
              </a:rPr>
              <a:t>Врач-терапевт участковый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Врач-хирург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Врач-офтальмолог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</a:t>
            </a:r>
            <a:r>
              <a:rPr lang="ru-RU" sz="1100" dirty="0" err="1" smtClean="0">
                <a:solidFill>
                  <a:srgbClr val="002060"/>
                </a:solidFill>
              </a:rPr>
              <a:t>оториноларинголог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Врач-уролог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Врач-психотерапевт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Врач-акушер-гинеколог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 smtClean="0">
                <a:solidFill>
                  <a:srgbClr val="002060"/>
                </a:solidFill>
              </a:rPr>
              <a:t>Врач-стоматолог </a:t>
            </a:r>
            <a:r>
              <a:rPr lang="ru-RU" sz="1100" dirty="0">
                <a:solidFill>
                  <a:srgbClr val="002060"/>
                </a:solidFill>
              </a:rPr>
              <a:t>терапевт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7381" y="1160748"/>
            <a:ext cx="9889099" cy="1800200"/>
            <a:chOff x="179512" y="1484784"/>
            <a:chExt cx="7416824" cy="18002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87824" y="1484784"/>
              <a:ext cx="2232248" cy="3600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пациент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4265966" y="1844824"/>
              <a:ext cx="162018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79512" y="2636912"/>
              <a:ext cx="1224136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регистратура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47664" y="2636912"/>
              <a:ext cx="1152128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информационный киоск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43808" y="2636912"/>
              <a:ext cx="1152128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rgbClr val="002060"/>
                  </a:solidFill>
                </a:rPr>
                <a:t>Контактный центр </a:t>
              </a:r>
            </a:p>
            <a:p>
              <a:pPr algn="ctr"/>
              <a:r>
                <a:rPr lang="ru-RU" sz="1100" dirty="0" smtClean="0">
                  <a:solidFill>
                    <a:srgbClr val="002060"/>
                  </a:solidFill>
                </a:rPr>
                <a:t>т. 8(495) 539-30-00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03948" y="2636912"/>
              <a:ext cx="1116124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Портал </a:t>
              </a:r>
              <a:r>
                <a:rPr lang="ru-RU" sz="1200" dirty="0" err="1" smtClean="0">
                  <a:solidFill>
                    <a:srgbClr val="002060"/>
                  </a:solidFill>
                </a:rPr>
                <a:t>гос.услуг</a:t>
              </a:r>
              <a:r>
                <a:rPr lang="en-US" sz="1200" dirty="0" smtClean="0">
                  <a:solidFill>
                    <a:srgbClr val="002060"/>
                  </a:solidFill>
                </a:rPr>
                <a:t> pgu.mos.ru</a:t>
              </a: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92080" y="2636912"/>
              <a:ext cx="1224136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rgbClr val="002060"/>
                  </a:solidFill>
                </a:rPr>
                <a:t>Приложение для мобильных телефонов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88224" y="2636912"/>
              <a:ext cx="1008112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интернет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>
              <a:off x="1043608" y="1844824"/>
              <a:ext cx="1944216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2411760" y="1844824"/>
              <a:ext cx="936104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3635896" y="1844824"/>
              <a:ext cx="144016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860032" y="1844824"/>
              <a:ext cx="720080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220072" y="1844824"/>
              <a:ext cx="1656184" cy="7920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2303579" y="5445224"/>
            <a:ext cx="6240693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Врачи КДО, врачи-специалисты 2 уровня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1280576" y="2636912"/>
            <a:ext cx="0" cy="31683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3" idx="3"/>
          </p:cNvCxnSpPr>
          <p:nvPr/>
        </p:nvCxnSpPr>
        <p:spPr>
          <a:xfrm flipH="1">
            <a:off x="10416480" y="2636912"/>
            <a:ext cx="86409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8688288" y="5805264"/>
            <a:ext cx="259228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842101" y="3016452"/>
            <a:ext cx="400110" cy="25513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Диспансерное наблюдение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3340" y="3319909"/>
            <a:ext cx="10321147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2476" y="3251076"/>
            <a:ext cx="228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уровень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8592" y="5157192"/>
            <a:ext cx="10335893" cy="13681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5337" y="5157192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уровень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362" name="Picture 2" descr="C:\Users\ThinkC-15\Desktop\999\infomat7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352332"/>
            <a:ext cx="1200133" cy="1566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hinkC-15\Desktop\999\рег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73016"/>
            <a:ext cx="2187489" cy="1228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ThinkC-15\Desktop\999\вра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9" y="5526527"/>
            <a:ext cx="1692176" cy="951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5296540" y="4933232"/>
            <a:ext cx="7373" cy="550431"/>
          </a:xfrm>
          <a:prstGeom prst="straightConnector1">
            <a:avLst/>
          </a:prstGeom>
          <a:ln w="22225" cmpd="sng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960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366345"/>
            <a:ext cx="10011686" cy="4675018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Формирование</a:t>
            </a:r>
            <a:r>
              <a:rPr lang="en-US" sz="2000" dirty="0" smtClean="0">
                <a:solidFill>
                  <a:srgbClr val="002060"/>
                </a:solidFill>
              </a:rPr>
              <a:t> эффективной системы организации </a:t>
            </a:r>
            <a:r>
              <a:rPr lang="en-US" sz="2000" dirty="0" err="1" smtClean="0">
                <a:solidFill>
                  <a:srgbClr val="002060"/>
                </a:solidFill>
              </a:rPr>
              <a:t>медицинской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помощи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Контроль качества оказания медицинской помощи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Информированность населения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</a:rPr>
              <a:t>Анализ</a:t>
            </a:r>
            <a:r>
              <a:rPr lang="en-US" sz="2000" dirty="0" smtClean="0">
                <a:solidFill>
                  <a:srgbClr val="002060"/>
                </a:solidFill>
              </a:rPr>
              <a:t> о</a:t>
            </a:r>
            <a:r>
              <a:rPr lang="ru-RU" sz="2000" dirty="0" err="1" smtClean="0">
                <a:solidFill>
                  <a:srgbClr val="002060"/>
                </a:solidFill>
              </a:rPr>
              <a:t>бращени</a:t>
            </a:r>
            <a:r>
              <a:rPr lang="en-US" sz="2000" dirty="0" smtClean="0">
                <a:solidFill>
                  <a:srgbClr val="002060"/>
                </a:solidFill>
              </a:rPr>
              <a:t>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гражда</a:t>
            </a:r>
            <a:r>
              <a:rPr lang="en-US" sz="2000" dirty="0" smtClean="0">
                <a:solidFill>
                  <a:srgbClr val="002060"/>
                </a:solidFill>
              </a:rPr>
              <a:t>н, </a:t>
            </a:r>
            <a:r>
              <a:rPr lang="en-US" sz="2000" dirty="0" err="1" smtClean="0">
                <a:solidFill>
                  <a:srgbClr val="002060"/>
                </a:solidFill>
              </a:rPr>
              <a:t>анкетирование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пациентов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Комфортность пребывания пациентов в </a:t>
            </a:r>
            <a:r>
              <a:rPr lang="en-US" sz="2000" dirty="0" err="1" smtClean="0">
                <a:solidFill>
                  <a:srgbClr val="002060"/>
                </a:solidFill>
              </a:rPr>
              <a:t>учреждении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Соблюдение </a:t>
            </a:r>
            <a:r>
              <a:rPr lang="en-US" sz="2000" dirty="0" err="1" smtClean="0">
                <a:solidFill>
                  <a:srgbClr val="002060"/>
                </a:solidFill>
              </a:rPr>
              <a:t>принципов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этики и </a:t>
            </a:r>
            <a:r>
              <a:rPr lang="ru-RU" sz="2000" dirty="0" err="1" smtClean="0">
                <a:solidFill>
                  <a:srgbClr val="002060"/>
                </a:solidFill>
              </a:rPr>
              <a:t>деонтол</a:t>
            </a:r>
            <a:r>
              <a:rPr lang="en-US" sz="2000" dirty="0" smtClean="0">
                <a:solidFill>
                  <a:srgbClr val="002060"/>
                </a:solidFill>
              </a:rPr>
              <a:t>о</a:t>
            </a:r>
            <a:r>
              <a:rPr lang="ru-RU" sz="2000" dirty="0" err="1" smtClean="0">
                <a:solidFill>
                  <a:srgbClr val="002060"/>
                </a:solidFill>
              </a:rPr>
              <a:t>гии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персоналом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учреждения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E9421-2E0F-4951-8CD6-B77737153236}" type="slidenum">
              <a:rPr lang="es-ES" altLang="ru-RU" smtClean="0"/>
              <a:pPr>
                <a:defRPr/>
              </a:pPr>
              <a:t>7</a:t>
            </a:fld>
            <a:endParaRPr lang="es-ES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5" y="105103"/>
            <a:ext cx="8596668" cy="10405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en-US" dirty="0" err="1">
                <a:solidFill>
                  <a:srgbClr val="002060"/>
                </a:solidFill>
              </a:rPr>
              <a:t>сновные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направления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работы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4149080"/>
            <a:ext cx="3648405" cy="231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9" y="4149080"/>
            <a:ext cx="3456384" cy="231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kynet\Desktop\доклад 6 декабря 13 в дзм\ГП 107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236" y="4149080"/>
            <a:ext cx="3552395" cy="23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105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3342381"/>
              </p:ext>
            </p:extLst>
          </p:nvPr>
        </p:nvGraphicFramePr>
        <p:xfrm>
          <a:off x="759075" y="2331084"/>
          <a:ext cx="3629743" cy="2881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29743"/>
              </a:tblGrid>
              <a:tr h="320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solidFill>
                      <a:srgbClr val="00B0F0"/>
                    </a:solidFill>
                  </a:tcPr>
                </a:tc>
              </a:tr>
              <a:tr h="39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Число пациентов обученных в школах всего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по отказу от курения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в школе здорового образа жизни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в школе по профилактике инсульта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в школе по рассеянному склерозу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в школе для беременных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в школе для б-х АГ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для б-х с заболеваниями суставов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для б-х с бронхиальной астмой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для б-х с сахарным диабетом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для б-х глаукомой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19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- для б-х с хр. простатитом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Информированность населения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4053" y="1762259"/>
            <a:ext cx="4800533" cy="144016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Общественный совет.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Проведено 4 заседания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522" y="1226880"/>
            <a:ext cx="4680459" cy="9144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Школы здоровья. </a:t>
            </a:r>
            <a:endParaRPr lang="ru-RU" altLang="ru-RU" sz="1400" dirty="0">
              <a:solidFill>
                <a:srgbClr val="002060"/>
              </a:solidFill>
            </a:endParaRPr>
          </a:p>
          <a:p>
            <a:pPr lvl="0" indent="457200" algn="ctr"/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учреждении создано и функционирует 11 школ здоровья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83765" y="3227294"/>
            <a:ext cx="5472608" cy="164186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dirty="0" smtClean="0">
              <a:solidFill>
                <a:srgbClr val="002060"/>
              </a:solidFill>
            </a:endParaRPr>
          </a:p>
          <a:p>
            <a:pPr algn="ctr"/>
            <a:endParaRPr lang="ru-RU" alt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официальный сайт </a:t>
            </a:r>
            <a:r>
              <a:rPr lang="ru-RU" altLang="ru-RU" dirty="0">
                <a:solidFill>
                  <a:srgbClr val="002060"/>
                </a:solidFill>
              </a:rPr>
              <a:t>ГБУЗ «ГП № 107 ДЗМ» </a:t>
            </a:r>
            <a:r>
              <a:rPr lang="en-US" alt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altLang="ru-RU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://</a:t>
            </a:r>
            <a:r>
              <a:rPr lang="en-US" altLang="ru-RU" u="sng" dirty="0" err="1">
                <a:solidFill>
                  <a:schemeClr val="accent2">
                    <a:lumMod val="50000"/>
                  </a:schemeClr>
                </a:solidFill>
                <a:hlinkClick r:id="rId2"/>
              </a:rPr>
              <a:t>gp</a:t>
            </a:r>
            <a:r>
              <a:rPr lang="ru-RU" altLang="ru-RU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107.</a:t>
            </a:r>
            <a:r>
              <a:rPr lang="en-US" altLang="ru-RU" u="sng" dirty="0" err="1">
                <a:solidFill>
                  <a:schemeClr val="accent2">
                    <a:lumMod val="50000"/>
                  </a:schemeClr>
                </a:solidFill>
                <a:hlinkClick r:id="rId2"/>
              </a:rPr>
              <a:t>svaomed</a:t>
            </a:r>
            <a:r>
              <a:rPr lang="ru-RU" altLang="ru-RU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altLang="ru-RU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ru</a:t>
            </a:r>
            <a:endParaRPr lang="ru-RU" alt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alt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официальный сайт Филиала № 1</a:t>
            </a:r>
            <a:endParaRPr lang="ru-RU" altLang="ru-RU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altLang="ru-RU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www.mosgorzdrav.ru/gp31</a:t>
            </a:r>
            <a:endParaRPr lang="en-US" alt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alt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92011" y="5157192"/>
            <a:ext cx="5184576" cy="120243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Встречи с населением.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Проведено 12 встреч.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521" y="5538192"/>
            <a:ext cx="5472608" cy="120243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400" b="1" dirty="0" smtClean="0">
                <a:solidFill>
                  <a:srgbClr val="002060"/>
                </a:solidFill>
              </a:rPr>
              <a:t>Стенды.</a:t>
            </a:r>
          </a:p>
          <a:p>
            <a:r>
              <a:rPr lang="ru-RU" altLang="ru-RU" sz="1400" dirty="0" smtClean="0">
                <a:solidFill>
                  <a:srgbClr val="002060"/>
                </a:solidFill>
              </a:rPr>
              <a:t>единообразные </a:t>
            </a:r>
            <a:r>
              <a:rPr lang="ru-RU" altLang="ru-RU" sz="1400" dirty="0">
                <a:solidFill>
                  <a:srgbClr val="002060"/>
                </a:solidFill>
              </a:rPr>
              <a:t>в типовой форме</a:t>
            </a:r>
            <a:r>
              <a:rPr lang="ru-RU" altLang="ru-RU" sz="1400" dirty="0" smtClean="0">
                <a:solidFill>
                  <a:srgbClr val="002060"/>
                </a:solidFill>
              </a:rPr>
              <a:t>,  упорядоченные </a:t>
            </a:r>
            <a:r>
              <a:rPr lang="ru-RU" altLang="ru-RU" sz="1400" dirty="0">
                <a:solidFill>
                  <a:srgbClr val="002060"/>
                </a:solidFill>
              </a:rPr>
              <a:t>и  </a:t>
            </a:r>
            <a:r>
              <a:rPr lang="ru-RU" altLang="ru-RU" sz="1400" dirty="0" smtClean="0">
                <a:solidFill>
                  <a:srgbClr val="002060"/>
                </a:solidFill>
              </a:rPr>
              <a:t>сгруппированные </a:t>
            </a:r>
            <a:r>
              <a:rPr lang="ru-RU" altLang="ru-RU" sz="1400" dirty="0">
                <a:solidFill>
                  <a:srgbClr val="002060"/>
                </a:solidFill>
              </a:rPr>
              <a:t>по тематическому наполнению.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3" y="3068960"/>
            <a:ext cx="1887240" cy="18722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:\107\ФОТО ОТ БЕЗЫМЯННОГО\ГП 107 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837418"/>
            <a:ext cx="2927648" cy="2058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204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1902"/>
            <a:ext cx="12192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с населением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089211" y="1223681"/>
            <a:ext cx="900952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филиале № 1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ГБУЗ «ГП № 107 ДЗМ» регулярно администрацией проводятся встречи с населением и ветеранами района обслуживания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темы обсуждения: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медицинского обслуживания, в рамках трехуровневой системы здравоохранения;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оказания высокотехнологической помощи;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Диспансеризация.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надомных пациентов;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Льготное лекарственное обеспечение.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963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S03000673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1346</TotalTime>
  <Words>1348</Words>
  <Application>Microsoft Office PowerPoint</Application>
  <PresentationFormat>Произвольный</PresentationFormat>
  <Paragraphs>372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TS030006736</vt:lpstr>
      <vt:lpstr>TS010286789</vt:lpstr>
      <vt:lpstr>Белый текст и шрифт Courier для слайдов с кодом</vt:lpstr>
      <vt:lpstr>Открытая</vt:lpstr>
      <vt:lpstr> ОТЧЕТ  о работе   ГБУЗ «ГП № 107 ДЗМ» Филиала № 1 за 2014 год  по району Бабушкинский</vt:lpstr>
      <vt:lpstr>ГБУЗ «ГП №107 ДЗМ» </vt:lpstr>
      <vt:lpstr>Территория обслуживания Филиала №1(ГП №31): </vt:lpstr>
      <vt:lpstr>Слайд 4</vt:lpstr>
      <vt:lpstr>Слайд 5</vt:lpstr>
      <vt:lpstr>Маршрутизация пациента при первичном обращении и при диспансерном наблюдении</vt:lpstr>
      <vt:lpstr>Основные направления работы</vt:lpstr>
      <vt:lpstr>Информированность населения</vt:lpstr>
      <vt:lpstr>Слайд 9</vt:lpstr>
      <vt:lpstr>Слайд 10</vt:lpstr>
      <vt:lpstr>Дни открытых дверей</vt:lpstr>
      <vt:lpstr>Слайд 12</vt:lpstr>
      <vt:lpstr>Слайд 13</vt:lpstr>
      <vt:lpstr>Работа по информированию населения и улучшению условий пребывания в поликлинике</vt:lpstr>
      <vt:lpstr>Структура прикрепленного населения   </vt:lpstr>
      <vt:lpstr>Слайд 16</vt:lpstr>
      <vt:lpstr>Диспансерное наблюдение за инвалидами и участниками Великой Отечественной войны</vt:lpstr>
      <vt:lpstr>Диспансерное наблюдение за инвалидами и участниками Великой Отечественной войны</vt:lpstr>
      <vt:lpstr>Диспансеризация всего взрослого населения</vt:lpstr>
      <vt:lpstr>Диспансеризация всего взрослого населения</vt:lpstr>
      <vt:lpstr>Заболеваемость взрослого населения</vt:lpstr>
      <vt:lpstr>Заболеваемость.  Взрослые старше 18 лет  1. Болезни системы кровообращения, в том числе: - ИБС и ГБ - Цереброваскулярные болезни  2. Острые респираторные инфекции нижних дыхательных путей  3. Болезни мочеполовой системы   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работе за 2013 год Филиала № 3 Государственного бюджетного учреждения здравоохранения города Москвы «Городской поликлиники № 107 Департамента здравоохранения  города Москвы» (Городская поликлиника № 144)</dc:title>
  <dc:creator>MisterX</dc:creator>
  <cp:lastModifiedBy>c400</cp:lastModifiedBy>
  <cp:revision>141</cp:revision>
  <cp:lastPrinted>2014-02-01T10:08:26Z</cp:lastPrinted>
  <dcterms:created xsi:type="dcterms:W3CDTF">2014-01-20T04:21:34Z</dcterms:created>
  <dcterms:modified xsi:type="dcterms:W3CDTF">2015-02-26T09:52:06Z</dcterms:modified>
</cp:coreProperties>
</file>