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4"/>
  </p:notesMasterIdLst>
  <p:sldIdLst>
    <p:sldId id="371" r:id="rId2"/>
    <p:sldId id="372" r:id="rId3"/>
    <p:sldId id="375" r:id="rId4"/>
    <p:sldId id="374" r:id="rId5"/>
    <p:sldId id="362" r:id="rId6"/>
    <p:sldId id="322" r:id="rId7"/>
    <p:sldId id="370" r:id="rId8"/>
    <p:sldId id="377" r:id="rId9"/>
    <p:sldId id="356" r:id="rId10"/>
    <p:sldId id="369" r:id="rId11"/>
    <p:sldId id="376" r:id="rId12"/>
    <p:sldId id="31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B66F"/>
    <a:srgbClr val="2A5A06"/>
    <a:srgbClr val="7ABC32"/>
    <a:srgbClr val="FF9E1D"/>
    <a:srgbClr val="00823B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3813" autoAdjust="0"/>
  </p:normalViewPr>
  <p:slideViewPr>
    <p:cSldViewPr>
      <p:cViewPr>
        <p:scale>
          <a:sx n="70" d="100"/>
          <a:sy n="70" d="100"/>
        </p:scale>
        <p:origin x="-148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BC777-3AB0-435C-B7E3-E06C231ECA07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FA560-FE04-48A3-BA0E-B3AC47CAB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5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8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7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8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6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8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4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7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8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4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1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72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3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6.png"/><Relationship Id="rId7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6.png"/><Relationship Id="rId7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t="76053" r="29722" b="9038"/>
          <a:stretch/>
        </p:blipFill>
        <p:spPr bwMode="auto">
          <a:xfrm>
            <a:off x="0" y="-2"/>
            <a:ext cx="9146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t="17226" r="29722" b="9038"/>
          <a:stretch/>
        </p:blipFill>
        <p:spPr bwMode="auto">
          <a:xfrm>
            <a:off x="5940151" y="-2"/>
            <a:ext cx="1896737" cy="119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472103" y="5229200"/>
            <a:ext cx="4537704" cy="1260948"/>
          </a:xfrm>
        </p:spPr>
        <p:txBody>
          <a:bodyPr anchor="ctr">
            <a:normAutofit fontScale="40000" lnSpcReduction="20000"/>
          </a:bodyPr>
          <a:lstStyle/>
          <a:p>
            <a:pPr marL="0" indent="0"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endParaRPr lang="ru-RU" sz="2600" b="1" dirty="0" smtClean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endParaRPr lang="ru-RU" sz="2600" b="1" dirty="0" smtClean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endParaRPr lang="ru-RU" sz="2600" b="1" dirty="0" smtClean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endParaRPr lang="ru-RU" sz="2600" b="1" dirty="0" smtClean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ru-RU" sz="4200" dirty="0" smtClean="0"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Москва, 2020</a:t>
            </a:r>
          </a:p>
          <a:p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13" descr="GERB_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316" y="153445"/>
            <a:ext cx="633119" cy="7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02833" y="153445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cap="small" dirty="0" smtClean="0">
                <a:solidFill>
                  <a:prstClr val="black"/>
                </a:solidFill>
                <a:latin typeface="Georgia" pitchFamily="18" charset="0"/>
                <a:cs typeface="Arial" panose="020B0604020202020204" pitchFamily="34" charset="0"/>
              </a:rPr>
              <a:t>Департамент природопользования </a:t>
            </a:r>
          </a:p>
          <a:p>
            <a:r>
              <a:rPr lang="ru-RU" sz="1400" b="1" cap="small" dirty="0" smtClean="0">
                <a:solidFill>
                  <a:prstClr val="black"/>
                </a:solidFill>
                <a:latin typeface="Georgia" pitchFamily="18" charset="0"/>
                <a:cs typeface="Arial" panose="020B0604020202020204" pitchFamily="34" charset="0"/>
              </a:rPr>
              <a:t>и охраны окружающей среды г. Москвы</a:t>
            </a:r>
            <a:endParaRPr lang="ru-RU" sz="1400" b="1" cap="small" dirty="0">
              <a:solidFill>
                <a:prstClr val="black"/>
              </a:solidFill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0862" y="971435"/>
            <a:ext cx="29831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cap="small" dirty="0" smtClean="0">
                <a:solidFill>
                  <a:prstClr val="black"/>
                </a:solidFill>
                <a:latin typeface="Georgia" pitchFamily="18" charset="0"/>
              </a:rPr>
              <a:t>Дирекция </a:t>
            </a:r>
          </a:p>
          <a:p>
            <a:r>
              <a:rPr lang="ru-RU" sz="1400" b="1" cap="small" dirty="0" smtClean="0">
                <a:solidFill>
                  <a:prstClr val="black"/>
                </a:solidFill>
                <a:latin typeface="Georgia" pitchFamily="18" charset="0"/>
              </a:rPr>
              <a:t>природных территорий </a:t>
            </a:r>
          </a:p>
          <a:p>
            <a:r>
              <a:rPr lang="ru-RU" sz="1400" b="1" cap="small" dirty="0" smtClean="0">
                <a:solidFill>
                  <a:prstClr val="black"/>
                </a:solidFill>
                <a:latin typeface="Georgia" pitchFamily="18" charset="0"/>
              </a:rPr>
              <a:t>САО, СВАО и Сокольники</a:t>
            </a:r>
            <a:endParaRPr lang="ru-RU" sz="1400" b="1" cap="small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8527" y="2636912"/>
            <a:ext cx="770485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Georgia" pitchFamily="18" charset="0"/>
              </a:rPr>
              <a:t>Доклад о деятельности Дирекции природных территорий САО, СВАО и Сокольники ГПБУ «Мосприрода» в районе Бабушкинский </a:t>
            </a:r>
            <a:br>
              <a:rPr lang="ru-RU" sz="2800" b="1" dirty="0" smtClean="0">
                <a:solidFill>
                  <a:prstClr val="black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Georgia" pitchFamily="18" charset="0"/>
              </a:rPr>
              <a:t>за 2019 год</a:t>
            </a:r>
          </a:p>
          <a:p>
            <a:endParaRPr lang="ru-RU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22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t="76053" r="29722" b="9038"/>
          <a:stretch/>
        </p:blipFill>
        <p:spPr bwMode="auto">
          <a:xfrm>
            <a:off x="0" y="2285992"/>
            <a:ext cx="9179190" cy="456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2"/>
            <a:ext cx="9144000" cy="6858000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" t="29367" r="27204" b="30992"/>
          <a:stretch/>
        </p:blipFill>
        <p:spPr bwMode="auto">
          <a:xfrm>
            <a:off x="35188" y="47850"/>
            <a:ext cx="1921158" cy="66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86835" y="276325"/>
            <a:ext cx="5366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ЭКОЛОГИЧЕСКОЕ </a:t>
            </a:r>
            <a:r>
              <a:rPr lang="ru-RU" sz="2000" b="1" dirty="0">
                <a:latin typeface="Georgia" pitchFamily="18" charset="0"/>
                <a:cs typeface="Times New Roman" panose="02020603050405020304" pitchFamily="18" charset="0"/>
              </a:rPr>
              <a:t>ПРОСВЕЩЕНИЕ</a:t>
            </a:r>
          </a:p>
          <a:p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2760" y="1515361"/>
            <a:ext cx="7999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endParaRPr lang="ru-RU" sz="2000" b="1" dirty="0" smtClean="0">
              <a:solidFill>
                <a:prstClr val="black"/>
              </a:solidFill>
              <a:latin typeface="Georgia" pitchFamily="18" charset="0"/>
            </a:endParaRPr>
          </a:p>
          <a:p>
            <a:pPr lvl="0" algn="just">
              <a:spcBef>
                <a:spcPct val="20000"/>
              </a:spcBef>
            </a:pPr>
            <a:endParaRPr lang="ru-RU" sz="20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0447" y="1111336"/>
            <a:ext cx="81645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Лекции, мастер-классы, квесты для учреждений округа: </a:t>
            </a:r>
          </a:p>
          <a:p>
            <a:r>
              <a:rPr lang="ru-RU" sz="2000" dirty="0" smtClean="0">
                <a:latin typeface="Georgia" pitchFamily="18" charset="0"/>
              </a:rPr>
              <a:t>ГБОУ Школа № 281, ГБОУ Школа № 285 ШО 3, ГБОУ Школа № 1095 ДО 1,  ГБУ ТЦСО «Бабушкинский».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874" y="2822027"/>
            <a:ext cx="2573774" cy="1930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43860" y="2828314"/>
            <a:ext cx="2624065" cy="1968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78" y="2500306"/>
            <a:ext cx="1954518" cy="2606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4714884"/>
            <a:ext cx="2565624" cy="1924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4" y="4786322"/>
            <a:ext cx="2683578" cy="1789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835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t="76053" r="29722" b="9038"/>
          <a:stretch/>
        </p:blipFill>
        <p:spPr bwMode="auto">
          <a:xfrm>
            <a:off x="0" y="3071810"/>
            <a:ext cx="9179190" cy="378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2"/>
            <a:ext cx="9144000" cy="6858000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" t="29367" r="27204" b="30992"/>
          <a:stretch/>
        </p:blipFill>
        <p:spPr bwMode="auto">
          <a:xfrm>
            <a:off x="35188" y="47850"/>
            <a:ext cx="1921158" cy="66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одержимое 1"/>
          <p:cNvSpPr txBox="1">
            <a:spLocks/>
          </p:cNvSpPr>
          <p:nvPr/>
        </p:nvSpPr>
        <p:spPr>
          <a:xfrm>
            <a:off x="210648" y="2545499"/>
            <a:ext cx="6751565" cy="432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Clr>
                <a:srgbClr val="4F8820"/>
              </a:buClr>
              <a:buFont typeface="Wingdings" pitchFamily="2" charset="2"/>
              <a:buChar char="Ø"/>
            </a:pPr>
            <a:endParaRPr lang="ru-RU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307611"/>
            <a:ext cx="735808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prstClr val="black"/>
                </a:solidFill>
                <a:latin typeface="Georgia" pitchFamily="18" charset="0"/>
                <a:cs typeface="Times New Roman" panose="02020603050405020304" pitchFamily="18" charset="0"/>
              </a:rPr>
              <a:t>МОНИТОРИНГ БИОЛОГИЧЕСКОГО РАЗНООБРАЗИЯ</a:t>
            </a:r>
            <a:endParaRPr lang="ru-RU" sz="1900" b="1" dirty="0">
              <a:solidFill>
                <a:prstClr val="black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760" y="1515361"/>
            <a:ext cx="7999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endParaRPr lang="ru-RU" sz="2000" b="1" dirty="0" smtClean="0">
              <a:solidFill>
                <a:prstClr val="black"/>
              </a:solidFill>
              <a:latin typeface="Georgia" pitchFamily="18" charset="0"/>
            </a:endParaRPr>
          </a:p>
          <a:p>
            <a:pPr algn="just">
              <a:spcBef>
                <a:spcPct val="20000"/>
              </a:spcBef>
            </a:pPr>
            <a:endParaRPr lang="ru-RU" sz="20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919" y="671153"/>
            <a:ext cx="8933352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50" dirty="0" smtClean="0">
                <a:solidFill>
                  <a:prstClr val="black"/>
                </a:solidFill>
                <a:latin typeface="Georgia" pitchFamily="18" charset="0"/>
              </a:rPr>
              <a:t>Проводились маршрутные учеты редких видов растений и животных. На территории произрастают «</a:t>
            </a:r>
            <a:r>
              <a:rPr lang="ru-RU" sz="1450" dirty="0" err="1" smtClean="0">
                <a:solidFill>
                  <a:prstClr val="black"/>
                </a:solidFill>
                <a:latin typeface="Georgia" pitchFamily="18" charset="0"/>
              </a:rPr>
              <a:t>краснокнижные</a:t>
            </a:r>
            <a:r>
              <a:rPr lang="ru-RU" sz="1450" dirty="0" smtClean="0">
                <a:solidFill>
                  <a:prstClr val="black"/>
                </a:solidFill>
                <a:latin typeface="Georgia" pitchFamily="18" charset="0"/>
              </a:rPr>
              <a:t>» виды: ирис желтый, медуница неясная, подснежник белоснежный (садовая форма), пролеска сибирская, </a:t>
            </a:r>
            <a:r>
              <a:rPr lang="ru-RU" sz="1450" dirty="0" err="1" smtClean="0">
                <a:solidFill>
                  <a:prstClr val="black"/>
                </a:solidFill>
                <a:latin typeface="Georgia" pitchFamily="18" charset="0"/>
              </a:rPr>
              <a:t>нивянник</a:t>
            </a:r>
            <a:r>
              <a:rPr lang="ru-RU" sz="1450" dirty="0" smtClean="0">
                <a:solidFill>
                  <a:prstClr val="black"/>
                </a:solidFill>
                <a:latin typeface="Georgia" pitchFamily="18" charset="0"/>
              </a:rPr>
              <a:t> обыкновенный, колокольчик </a:t>
            </a:r>
            <a:r>
              <a:rPr lang="ru-RU" sz="1450" dirty="0" err="1" smtClean="0">
                <a:solidFill>
                  <a:prstClr val="black"/>
                </a:solidFill>
                <a:latin typeface="Georgia" pitchFamily="18" charset="0"/>
              </a:rPr>
              <a:t>крапиволистный</a:t>
            </a:r>
            <a:r>
              <a:rPr lang="ru-RU" sz="1450" dirty="0" smtClean="0">
                <a:solidFill>
                  <a:prstClr val="black"/>
                </a:solidFill>
                <a:latin typeface="Georgia" pitchFamily="18" charset="0"/>
              </a:rPr>
              <a:t>.</a:t>
            </a:r>
          </a:p>
          <a:p>
            <a:pPr algn="just"/>
            <a:r>
              <a:rPr lang="ru-RU" sz="1450" dirty="0" smtClean="0">
                <a:solidFill>
                  <a:prstClr val="black"/>
                </a:solidFill>
                <a:latin typeface="Georgia" pitchFamily="18" charset="0"/>
              </a:rPr>
              <a:t>На Яузе и в пойме были отмечены редкие для Москвы виды животных: свиязь, мандаринка, красноголовый нырок, камышница, озерная чайка, речная крачка, сизая чайка, снегирь обыкновенный, соловей </a:t>
            </a:r>
            <a:r>
              <a:rPr lang="ru-RU" sz="1450" smtClean="0">
                <a:solidFill>
                  <a:prstClr val="black"/>
                </a:solidFill>
                <a:latin typeface="Georgia" pitchFamily="18" charset="0"/>
              </a:rPr>
              <a:t>восточный, бобр </a:t>
            </a:r>
            <a:r>
              <a:rPr lang="ru-RU" sz="1450" dirty="0" smtClean="0">
                <a:solidFill>
                  <a:prstClr val="black"/>
                </a:solidFill>
                <a:latin typeface="Georgia" pitchFamily="18" charset="0"/>
              </a:rPr>
              <a:t>речной, красотка блестящая.</a:t>
            </a:r>
          </a:p>
          <a:p>
            <a:pPr algn="just"/>
            <a:r>
              <a:rPr lang="ru-RU" sz="1450" dirty="0" smtClean="0">
                <a:solidFill>
                  <a:prstClr val="black"/>
                </a:solidFill>
                <a:latin typeface="Georgia" pitchFamily="18" charset="0"/>
              </a:rPr>
              <a:t>По результатам мониторинга животного и растительного мира подведомственной территории, расположенной в районе Бабушкинский, можно сделать вывод, что экологическая ситуация в районе в целом благополучная – популяции редких и «</a:t>
            </a:r>
            <a:r>
              <a:rPr lang="ru-RU" sz="1450" dirty="0" err="1" smtClean="0">
                <a:solidFill>
                  <a:prstClr val="black"/>
                </a:solidFill>
                <a:latin typeface="Georgia" pitchFamily="18" charset="0"/>
              </a:rPr>
              <a:t>краснокнижных</a:t>
            </a:r>
            <a:r>
              <a:rPr lang="ru-RU" sz="1450" dirty="0" smtClean="0">
                <a:solidFill>
                  <a:prstClr val="black"/>
                </a:solidFill>
                <a:latin typeface="Georgia" pitchFamily="18" charset="0"/>
              </a:rPr>
              <a:t>» видов, которые наиболее чувствительны к изменению среды, находятся в стабильном состоянии.</a:t>
            </a:r>
            <a:endParaRPr lang="ru-RU" sz="1450" dirty="0">
              <a:solidFill>
                <a:prstClr val="black"/>
              </a:solidFill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34" y="3192320"/>
            <a:ext cx="2339752" cy="1754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11" y="3138314"/>
            <a:ext cx="2411760" cy="1808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573" y="3213572"/>
            <a:ext cx="1328483" cy="2359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184" y="3189398"/>
            <a:ext cx="1787985" cy="2383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62" y="4992836"/>
            <a:ext cx="2364696" cy="1773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265" y="4968543"/>
            <a:ext cx="2411760" cy="1808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5625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" t="11818" r="27204" b="6790"/>
          <a:stretch/>
        </p:blipFill>
        <p:spPr bwMode="auto">
          <a:xfrm>
            <a:off x="-1" y="10070"/>
            <a:ext cx="9154721" cy="647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83404" y="3887115"/>
            <a:ext cx="4757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cap="small" dirty="0" smtClean="0">
                <a:latin typeface="Georgia" pitchFamily="18" charset="0"/>
              </a:rPr>
              <a:t>Государственное природоохранное бюджетное учреждение</a:t>
            </a:r>
            <a:endParaRPr lang="ru-RU" cap="small" dirty="0"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3404" y="4650640"/>
            <a:ext cx="4800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www.mospriroda.ru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3404" y="5748881"/>
            <a:ext cx="49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119192, г. Москва, проезд Шокальского, д. 29, корпус 5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Тел.: +7 499 477 11 97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0605" y="527605"/>
            <a:ext cx="67190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small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Спасибо за внимание!</a:t>
            </a:r>
            <a:endParaRPr lang="ru-RU" sz="4000" b="1" cap="small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6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/>
          <a:srcRect l="11140" t="76053" r="29723" b="9038"/>
          <a:stretch>
            <a:fillRect/>
          </a:stretch>
        </p:blipFill>
        <p:spPr bwMode="auto">
          <a:xfrm>
            <a:off x="0" y="2276475"/>
            <a:ext cx="91440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6338" y="1588"/>
            <a:ext cx="5437187" cy="510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8" name="Прямоугольник 1"/>
          <p:cNvSpPr>
            <a:spLocks noChangeArrowheads="1"/>
          </p:cNvSpPr>
          <p:nvPr/>
        </p:nvSpPr>
        <p:spPr bwMode="auto">
          <a:xfrm>
            <a:off x="58738" y="2519363"/>
            <a:ext cx="902652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  <a:latin typeface="Georgia" pitchFamily="18" charset="0"/>
              </a:rPr>
              <a:t>Государственное </a:t>
            </a:r>
            <a:r>
              <a:rPr lang="ru-RU" sz="2200" dirty="0" smtClean="0">
                <a:solidFill>
                  <a:prstClr val="black"/>
                </a:solidFill>
                <a:latin typeface="Georgia" pitchFamily="18" charset="0"/>
              </a:rPr>
              <a:t>природоохранное </a:t>
            </a:r>
          </a:p>
          <a:p>
            <a:r>
              <a:rPr lang="ru-RU" sz="2200" dirty="0" smtClean="0">
                <a:solidFill>
                  <a:prstClr val="black"/>
                </a:solidFill>
                <a:latin typeface="Georgia" pitchFamily="18" charset="0"/>
              </a:rPr>
              <a:t>бюджетное </a:t>
            </a:r>
            <a:r>
              <a:rPr lang="ru-RU" sz="2200" dirty="0">
                <a:solidFill>
                  <a:prstClr val="black"/>
                </a:solidFill>
                <a:latin typeface="Georgia" pitchFamily="18" charset="0"/>
              </a:rPr>
              <a:t>учреждение</a:t>
            </a:r>
          </a:p>
          <a:p>
            <a:r>
              <a:rPr lang="ru-RU" sz="2200" dirty="0">
                <a:solidFill>
                  <a:prstClr val="black"/>
                </a:solidFill>
                <a:latin typeface="Georgia" pitchFamily="18" charset="0"/>
              </a:rPr>
              <a:t>города Москвы «Московское </a:t>
            </a:r>
          </a:p>
          <a:p>
            <a:r>
              <a:rPr lang="ru-RU" sz="2200" dirty="0">
                <a:solidFill>
                  <a:prstClr val="black"/>
                </a:solidFill>
                <a:latin typeface="Georgia" pitchFamily="18" charset="0"/>
              </a:rPr>
              <a:t>городское управление природными </a:t>
            </a:r>
          </a:p>
          <a:p>
            <a:r>
              <a:rPr lang="ru-RU" sz="2200" dirty="0">
                <a:solidFill>
                  <a:prstClr val="black"/>
                </a:solidFill>
                <a:latin typeface="Georgia" pitchFamily="18" charset="0"/>
              </a:rPr>
              <a:t>территориями» (ГПБУ «</a:t>
            </a:r>
            <a:r>
              <a:rPr lang="ru-RU" sz="2200" dirty="0" err="1">
                <a:solidFill>
                  <a:prstClr val="black"/>
                </a:solidFill>
                <a:latin typeface="Georgia" pitchFamily="18" charset="0"/>
              </a:rPr>
              <a:t>Мосприрода</a:t>
            </a:r>
            <a:r>
              <a:rPr lang="ru-RU" sz="2200" dirty="0">
                <a:solidFill>
                  <a:prstClr val="black"/>
                </a:solidFill>
                <a:latin typeface="Georgia" pitchFamily="18" charset="0"/>
              </a:rPr>
              <a:t>»)</a:t>
            </a:r>
          </a:p>
          <a:p>
            <a:r>
              <a:rPr lang="ru-RU" sz="2200" dirty="0" smtClean="0">
                <a:solidFill>
                  <a:prstClr val="black"/>
                </a:solidFill>
                <a:latin typeface="Georgia" pitchFamily="18" charset="0"/>
              </a:rPr>
              <a:t>является </a:t>
            </a:r>
            <a:r>
              <a:rPr lang="ru-RU" sz="2200" dirty="0">
                <a:solidFill>
                  <a:prstClr val="black"/>
                </a:solidFill>
                <a:latin typeface="Georgia" pitchFamily="18" charset="0"/>
              </a:rPr>
              <a:t>подведомственным Департаменту природопользования и охраны окружающей среды города Москвы учреждением, осуществляющим охрану, содержание и использование ООПТ регионального значения.*</a:t>
            </a:r>
          </a:p>
        </p:txBody>
      </p: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4500563" y="6075363"/>
            <a:ext cx="42450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* </a:t>
            </a:r>
            <a:r>
              <a:rPr lang="ru-RU" sz="1400" b="1" dirty="0">
                <a:solidFill>
                  <a:prstClr val="black"/>
                </a:solidFill>
                <a:latin typeface="Georgia" panose="02040502050405020303" pitchFamily="18" charset="0"/>
              </a:rPr>
              <a:t>Постановление Правительства Москвы </a:t>
            </a:r>
          </a:p>
          <a:p>
            <a:r>
              <a:rPr lang="ru-RU" sz="1400" b="1" dirty="0">
                <a:solidFill>
                  <a:prstClr val="black"/>
                </a:solidFill>
                <a:latin typeface="Georgia" panose="02040502050405020303" pitchFamily="18" charset="0"/>
              </a:rPr>
              <a:t>   </a:t>
            </a:r>
            <a:r>
              <a:rPr lang="ru-RU" sz="14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Georgia" panose="02040502050405020303" pitchFamily="18" charset="0"/>
              </a:rPr>
              <a:t>от 18 августа 2009 года № 782 – ПП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" t="29367" r="27204" b="30992"/>
          <a:stretch/>
        </p:blipFill>
        <p:spPr bwMode="auto">
          <a:xfrm>
            <a:off x="0" y="0"/>
            <a:ext cx="1921158" cy="66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97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/>
          <a:srcRect l="11140" t="76053" r="29723" b="9038"/>
          <a:stretch>
            <a:fillRect/>
          </a:stretch>
        </p:blipFill>
        <p:spPr bwMode="auto">
          <a:xfrm>
            <a:off x="0" y="4625975"/>
            <a:ext cx="914400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5487988" y="2546350"/>
            <a:ext cx="152400" cy="149225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Picture 11" descr="MOSOOPTMAP стар и нов ООПТ внешние разме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59163" y="331788"/>
            <a:ext cx="5292725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Овал 10"/>
          <p:cNvSpPr/>
          <p:nvPr/>
        </p:nvSpPr>
        <p:spPr>
          <a:xfrm>
            <a:off x="7473950" y="2082800"/>
            <a:ext cx="152400" cy="149225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953125" y="4083050"/>
            <a:ext cx="152400" cy="149225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267325" y="1544638"/>
            <a:ext cx="152400" cy="149225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251450" y="2890838"/>
            <a:ext cx="152400" cy="149225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27775" y="3351213"/>
            <a:ext cx="152400" cy="149225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962900" y="3160713"/>
            <a:ext cx="152400" cy="149225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115300" y="3781425"/>
            <a:ext cx="152400" cy="149225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039100" y="2770188"/>
            <a:ext cx="152400" cy="149225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962900" y="2620963"/>
            <a:ext cx="152400" cy="149225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424613" y="4497388"/>
            <a:ext cx="152400" cy="149225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421438" y="4806950"/>
            <a:ext cx="152400" cy="149225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742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2074" t="29367" r="68559" b="30992"/>
          <a:stretch>
            <a:fillRect/>
          </a:stretch>
        </p:blipFill>
        <p:spPr bwMode="auto">
          <a:xfrm>
            <a:off x="5094288" y="1331913"/>
            <a:ext cx="4984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2074" t="29367" r="68559" b="30992"/>
          <a:stretch>
            <a:fillRect/>
          </a:stretch>
        </p:blipFill>
        <p:spPr bwMode="auto">
          <a:xfrm>
            <a:off x="6388100" y="1104900"/>
            <a:ext cx="4984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2074" t="29367" r="68559" b="30992"/>
          <a:stretch>
            <a:fillRect/>
          </a:stretch>
        </p:blipFill>
        <p:spPr bwMode="auto">
          <a:xfrm>
            <a:off x="3808413" y="361950"/>
            <a:ext cx="5000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2074" t="29367" r="68559" b="30992"/>
          <a:stretch>
            <a:fillRect/>
          </a:stretch>
        </p:blipFill>
        <p:spPr bwMode="auto">
          <a:xfrm>
            <a:off x="5343525" y="2401888"/>
            <a:ext cx="5000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2074" t="29367" r="68559" b="30992"/>
          <a:stretch>
            <a:fillRect/>
          </a:stretch>
        </p:blipFill>
        <p:spPr bwMode="auto">
          <a:xfrm>
            <a:off x="5092700" y="2660650"/>
            <a:ext cx="4984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2074" t="29367" r="68559" b="30992"/>
          <a:stretch>
            <a:fillRect/>
          </a:stretch>
        </p:blipFill>
        <p:spPr bwMode="auto">
          <a:xfrm>
            <a:off x="5753100" y="3870325"/>
            <a:ext cx="5000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2074" t="29367" r="68559" b="30992"/>
          <a:stretch>
            <a:fillRect/>
          </a:stretch>
        </p:blipFill>
        <p:spPr bwMode="auto">
          <a:xfrm>
            <a:off x="6248400" y="4284663"/>
            <a:ext cx="4984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2074" t="29367" r="68559" b="30992"/>
          <a:stretch>
            <a:fillRect/>
          </a:stretch>
        </p:blipFill>
        <p:spPr bwMode="auto">
          <a:xfrm>
            <a:off x="6251575" y="4594225"/>
            <a:ext cx="4984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2074" t="29367" r="68559" b="30992"/>
          <a:stretch>
            <a:fillRect/>
          </a:stretch>
        </p:blipFill>
        <p:spPr bwMode="auto">
          <a:xfrm>
            <a:off x="6208713" y="3160713"/>
            <a:ext cx="5000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3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2074" t="29367" r="68559" b="30992"/>
          <a:stretch>
            <a:fillRect/>
          </a:stretch>
        </p:blipFill>
        <p:spPr bwMode="auto">
          <a:xfrm>
            <a:off x="8018463" y="3600450"/>
            <a:ext cx="5000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2074" t="29367" r="68559" b="30992"/>
          <a:stretch>
            <a:fillRect/>
          </a:stretch>
        </p:blipFill>
        <p:spPr bwMode="auto">
          <a:xfrm>
            <a:off x="7866063" y="3022600"/>
            <a:ext cx="5000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5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2074" t="29367" r="68559" b="30992"/>
          <a:stretch>
            <a:fillRect/>
          </a:stretch>
        </p:blipFill>
        <p:spPr bwMode="auto">
          <a:xfrm>
            <a:off x="7789863" y="2525713"/>
            <a:ext cx="5000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2074" t="29367" r="68559" b="30992"/>
          <a:stretch>
            <a:fillRect/>
          </a:stretch>
        </p:blipFill>
        <p:spPr bwMode="auto">
          <a:xfrm>
            <a:off x="7348538" y="1870075"/>
            <a:ext cx="5000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292" y="5147457"/>
            <a:ext cx="2273815" cy="1618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38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2074" t="29367" r="68559" b="30992"/>
          <a:stretch>
            <a:fillRect/>
          </a:stretch>
        </p:blipFill>
        <p:spPr bwMode="auto">
          <a:xfrm>
            <a:off x="6373813" y="2046288"/>
            <a:ext cx="5000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>
            <a:off x="101600" y="833438"/>
            <a:ext cx="7464425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1F497D">
                    <a:lumMod val="50000"/>
                  </a:srgbClr>
                </a:solidFill>
              </a:rPr>
              <a:t> </a:t>
            </a:r>
          </a:p>
        </p:txBody>
      </p:sp>
      <p:sp>
        <p:nvSpPr>
          <p:cNvPr id="17440" name="Прямоугольник 4"/>
          <p:cNvSpPr>
            <a:spLocks noChangeArrowheads="1"/>
          </p:cNvSpPr>
          <p:nvPr/>
        </p:nvSpPr>
        <p:spPr bwMode="auto">
          <a:xfrm>
            <a:off x="3640138" y="6234113"/>
            <a:ext cx="5137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 sz="1400">
              <a:solidFill>
                <a:prstClr val="black"/>
              </a:solidFill>
            </a:endParaRPr>
          </a:p>
          <a:p>
            <a:pPr algn="r"/>
            <a:endParaRPr lang="ru-RU" sz="1400">
              <a:solidFill>
                <a:prstClr val="black"/>
              </a:solidFill>
            </a:endParaRPr>
          </a:p>
        </p:txBody>
      </p:sp>
      <p:sp>
        <p:nvSpPr>
          <p:cNvPr id="42" name="Объект 2"/>
          <p:cNvSpPr>
            <a:spLocks noGrp="1"/>
          </p:cNvSpPr>
          <p:nvPr>
            <p:ph idx="1"/>
          </p:nvPr>
        </p:nvSpPr>
        <p:spPr>
          <a:xfrm>
            <a:off x="82550" y="850900"/>
            <a:ext cx="5010150" cy="5956300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b="1" dirty="0" smtClean="0">
                <a:latin typeface="Georgia" pitchFamily="18" charset="0"/>
              </a:rPr>
              <a:t>Основные задачи 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b="1" dirty="0" smtClean="0">
                <a:latin typeface="Georgia" pitchFamily="18" charset="0"/>
              </a:rPr>
              <a:t>ГПБУ «Мосприрода»:</a:t>
            </a:r>
            <a:endParaRPr lang="ru-RU" sz="26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latin typeface="Georgia" pitchFamily="18" charset="0"/>
            </a:endParaRPr>
          </a:p>
          <a:p>
            <a:pPr indent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Georgia" panose="02040502050405020303" pitchFamily="18" charset="0"/>
              </a:rPr>
              <a:t>к</a:t>
            </a:r>
            <a:r>
              <a:rPr lang="ru-RU" sz="2200" dirty="0" smtClean="0">
                <a:latin typeface="Georgia" panose="02040502050405020303" pitchFamily="18" charset="0"/>
              </a:rPr>
              <a:t>онтроль за соблюдением природоохранного законодательства;</a:t>
            </a:r>
            <a:endParaRPr lang="ru-RU" sz="2200" dirty="0">
              <a:latin typeface="Georgia" pitchFamily="18" charset="0"/>
            </a:endParaRPr>
          </a:p>
          <a:p>
            <a:pPr indent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 smtClean="0">
                <a:latin typeface="Georgia" pitchFamily="18" charset="0"/>
              </a:rPr>
              <a:t>организация </a:t>
            </a:r>
            <a:r>
              <a:rPr lang="ru-RU" sz="2200" dirty="0">
                <a:latin typeface="Georgia" pitchFamily="18" charset="0"/>
              </a:rPr>
              <a:t>и контроль за текущим содержанием </a:t>
            </a:r>
            <a:r>
              <a:rPr lang="ru-RU" sz="2200" dirty="0" smtClean="0">
                <a:latin typeface="Georgia" pitchFamily="18" charset="0"/>
              </a:rPr>
              <a:t>объектов природных комплексов;</a:t>
            </a:r>
          </a:p>
          <a:p>
            <a:pPr indent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 smtClean="0">
                <a:latin typeface="Georgia" pitchFamily="18" charset="0"/>
              </a:rPr>
              <a:t>проведение </a:t>
            </a:r>
            <a:r>
              <a:rPr lang="ru-RU" sz="2200" dirty="0">
                <a:latin typeface="Georgia" pitchFamily="18" charset="0"/>
              </a:rPr>
              <a:t>мониторинговых исследований на </a:t>
            </a:r>
            <a:r>
              <a:rPr lang="ru-RU" sz="2200" dirty="0" smtClean="0">
                <a:latin typeface="Georgia" pitchFamily="18" charset="0"/>
              </a:rPr>
              <a:t>природных территориях </a:t>
            </a:r>
            <a:r>
              <a:rPr lang="ru-RU" sz="2200" dirty="0">
                <a:latin typeface="Georgia" pitchFamily="18" charset="0"/>
              </a:rPr>
              <a:t>города Москвы;</a:t>
            </a:r>
          </a:p>
          <a:p>
            <a:pPr indent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 smtClean="0">
                <a:latin typeface="Georgia" pitchFamily="18" charset="0"/>
              </a:rPr>
              <a:t>осуществление </a:t>
            </a:r>
            <a:r>
              <a:rPr lang="ru-RU" sz="2200" dirty="0">
                <a:latin typeface="Georgia" pitchFamily="18" charset="0"/>
              </a:rPr>
              <a:t>эколого-просветительской </a:t>
            </a:r>
            <a:r>
              <a:rPr lang="ru-RU" sz="2200" dirty="0" smtClean="0">
                <a:latin typeface="Georgia" pitchFamily="18" charset="0"/>
              </a:rPr>
              <a:t>деятельности;</a:t>
            </a:r>
            <a:endParaRPr lang="ru-RU" sz="2200" dirty="0">
              <a:latin typeface="Georgia" pitchFamily="18" charset="0"/>
            </a:endParaRPr>
          </a:p>
          <a:p>
            <a:pPr indent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 smtClean="0">
                <a:latin typeface="Georgia" pitchFamily="18" charset="0"/>
              </a:rPr>
              <a:t>проведение </a:t>
            </a:r>
            <a:r>
              <a:rPr lang="ru-RU" sz="2200" dirty="0">
                <a:latin typeface="Georgia" pitchFamily="18" charset="0"/>
              </a:rPr>
              <a:t>мероприятий по восстановлению </a:t>
            </a:r>
            <a:r>
              <a:rPr lang="ru-RU" sz="2200" dirty="0" smtClean="0">
                <a:latin typeface="Georgia" pitchFamily="18" charset="0"/>
              </a:rPr>
              <a:t>биологического разнообразия;</a:t>
            </a:r>
            <a:endParaRPr lang="ru-RU" sz="2200" dirty="0">
              <a:latin typeface="Georgia" pitchFamily="18" charset="0"/>
            </a:endParaRPr>
          </a:p>
          <a:p>
            <a:pPr indent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 smtClean="0">
                <a:latin typeface="Georgia" pitchFamily="18" charset="0"/>
              </a:rPr>
              <a:t>перспективное </a:t>
            </a:r>
            <a:r>
              <a:rPr lang="ru-RU" sz="2200" dirty="0">
                <a:latin typeface="Georgia" pitchFamily="18" charset="0"/>
              </a:rPr>
              <a:t>развитие территорий, в том числе рекреация </a:t>
            </a:r>
            <a:r>
              <a:rPr lang="ru-RU" sz="2200" dirty="0" smtClean="0">
                <a:latin typeface="Georgia" pitchFamily="18" charset="0"/>
              </a:rPr>
              <a:t>и благоустройство.</a:t>
            </a:r>
            <a:endParaRPr lang="ru-RU" sz="2200" dirty="0">
              <a:latin typeface="Georgia" pitchFamily="18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" t="29367" r="27204" b="30992"/>
          <a:stretch/>
        </p:blipFill>
        <p:spPr bwMode="auto">
          <a:xfrm>
            <a:off x="0" y="0"/>
            <a:ext cx="1921158" cy="66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2074" t="29367" r="68559" b="30992"/>
          <a:stretch>
            <a:fillRect/>
          </a:stretch>
        </p:blipFill>
        <p:spPr bwMode="auto">
          <a:xfrm>
            <a:off x="5786446" y="785794"/>
            <a:ext cx="5000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303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t="76053" r="29722" b="9038"/>
          <a:stretch/>
        </p:blipFill>
        <p:spPr bwMode="auto">
          <a:xfrm>
            <a:off x="-2" y="2071678"/>
            <a:ext cx="9144001" cy="483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2"/>
            <a:ext cx="9144000" cy="6858000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" t="29367" r="27204" b="30992"/>
          <a:stretch/>
        </p:blipFill>
        <p:spPr bwMode="auto">
          <a:xfrm>
            <a:off x="35188" y="47850"/>
            <a:ext cx="1921158" cy="66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4348" y="571480"/>
            <a:ext cx="7940659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indent="-285750"/>
            <a:endParaRPr lang="ru-RU" sz="11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7332" y="188640"/>
            <a:ext cx="6774383" cy="4707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24034" y="5136226"/>
            <a:ext cx="8895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В границах Северо-Восточного административного округа города Москвы осуществляет свою деятельность территориальное структурное подразделение ГПБУ «Мосприрода» – </a:t>
            </a:r>
            <a:r>
              <a:rPr lang="ru-RU" sz="22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Дирекция природных территорий САО, СВАО и Сокольники</a:t>
            </a:r>
            <a:r>
              <a:rPr lang="ru-RU" b="1" dirty="0" smtClean="0">
                <a:solidFill>
                  <a:prstClr val="black"/>
                </a:solidFill>
              </a:rPr>
              <a:t>. 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59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t="76053" r="29722" b="9038"/>
          <a:stretch/>
        </p:blipFill>
        <p:spPr bwMode="auto">
          <a:xfrm>
            <a:off x="-2" y="1714488"/>
            <a:ext cx="9144001" cy="519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2"/>
            <a:ext cx="9144000" cy="6858000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" t="29367" r="27204" b="30992"/>
          <a:stretch/>
        </p:blipFill>
        <p:spPr bwMode="auto">
          <a:xfrm>
            <a:off x="35188" y="47850"/>
            <a:ext cx="1921158" cy="66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3" y="1836848"/>
            <a:ext cx="6286544" cy="4843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85786" y="642918"/>
            <a:ext cx="79406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На территории района Бабушкинский расположена</a:t>
            </a:r>
            <a:endParaRPr lang="ru-RU" sz="2000" dirty="0" smtClean="0">
              <a:latin typeface="Georgia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Georgia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Georgia" pitchFamily="18" charset="0"/>
                <a:cs typeface="Times New Roman" panose="02020603050405020304" pitchFamily="18" charset="0"/>
              </a:rPr>
              <a:t>Часть ООПТ ПИП «Останкино» (на площади 54,15 га)</a:t>
            </a:r>
          </a:p>
          <a:p>
            <a:endParaRPr lang="ru-RU" sz="2000" dirty="0" smtClean="0">
              <a:latin typeface="Georgia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29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t="76053" r="29722" b="9038"/>
          <a:stretch/>
        </p:blipFill>
        <p:spPr bwMode="auto">
          <a:xfrm>
            <a:off x="10000" y="3429000"/>
            <a:ext cx="9133999" cy="347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" t="29367" r="27204" b="30992"/>
          <a:stretch/>
        </p:blipFill>
        <p:spPr bwMode="auto">
          <a:xfrm>
            <a:off x="-2" y="10157"/>
            <a:ext cx="1921158" cy="66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642918"/>
            <a:ext cx="8438054" cy="27860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i="1" dirty="0" smtClean="0">
                <a:latin typeface="Georgia" pitchFamily="18" charset="0"/>
              </a:rPr>
              <a:t>ООПТ ПИП «Останкино»:</a:t>
            </a:r>
          </a:p>
          <a:p>
            <a:pPr marL="0" indent="0" algn="just">
              <a:buNone/>
            </a:pPr>
            <a:endParaRPr lang="ru-RU" sz="800" dirty="0" smtClean="0">
              <a:latin typeface="Georgia" pitchFamily="18" charset="0"/>
            </a:endParaRPr>
          </a:p>
          <a:p>
            <a:pPr marL="0" indent="0" algn="just">
              <a:buFont typeface="Wingdings" pitchFamily="2" charset="2"/>
              <a:buChar char="ü"/>
            </a:pPr>
            <a:r>
              <a:rPr lang="ru-RU" sz="2000" dirty="0" smtClean="0">
                <a:latin typeface="Georgia" pitchFamily="18" charset="0"/>
              </a:rPr>
              <a:t>проведено 145 обходов;</a:t>
            </a:r>
          </a:p>
          <a:p>
            <a:pPr marL="0" indent="0" algn="just">
              <a:buFont typeface="Wingdings" pitchFamily="2" charset="2"/>
              <a:buChar char="ü"/>
            </a:pPr>
            <a:endParaRPr lang="ru-RU" sz="800" dirty="0" smtClean="0">
              <a:latin typeface="Georgia" pitchFamily="18" charset="0"/>
            </a:endParaRPr>
          </a:p>
          <a:p>
            <a:pPr marL="0" indent="0" algn="just">
              <a:buFont typeface="Wingdings" pitchFamily="2" charset="2"/>
              <a:buChar char="ü"/>
            </a:pPr>
            <a:r>
              <a:rPr lang="ru-RU" sz="2000" dirty="0" smtClean="0">
                <a:latin typeface="Georgia" pitchFamily="18" charset="0"/>
              </a:rPr>
              <a:t>выявлено </a:t>
            </a:r>
            <a:r>
              <a:rPr lang="ru-RU" sz="2000" dirty="0" smtClean="0">
                <a:latin typeface="Georgia" pitchFamily="18" charset="0"/>
              </a:rPr>
              <a:t>12 </a:t>
            </a:r>
            <a:r>
              <a:rPr lang="ru-RU" sz="2000" dirty="0" smtClean="0">
                <a:latin typeface="Georgia" pitchFamily="18" charset="0"/>
              </a:rPr>
              <a:t>административных правонарушений;</a:t>
            </a:r>
          </a:p>
          <a:p>
            <a:pPr marL="0" indent="0" algn="just">
              <a:buFont typeface="Wingdings" pitchFamily="2" charset="2"/>
              <a:buChar char="ü"/>
            </a:pPr>
            <a:endParaRPr lang="ru-RU" sz="800" dirty="0" smtClean="0">
              <a:latin typeface="Georgia" pitchFamily="18" charset="0"/>
            </a:endParaRPr>
          </a:p>
          <a:p>
            <a:pPr marL="0" indent="0" algn="just">
              <a:buFont typeface="Wingdings" pitchFamily="2" charset="2"/>
              <a:buChar char="ü"/>
            </a:pPr>
            <a:r>
              <a:rPr lang="ru-RU" sz="2000" dirty="0" smtClean="0">
                <a:latin typeface="Georgia" pitchFamily="18" charset="0"/>
              </a:rPr>
              <a:t>25 совместных патрулирований с ОМВД по району </a:t>
            </a:r>
            <a:r>
              <a:rPr lang="ru-RU" sz="2000" dirty="0" smtClean="0">
                <a:latin typeface="Georgia" pitchFamily="18" charset="0"/>
              </a:rPr>
              <a:t>Бабушкинский;</a:t>
            </a:r>
            <a:endParaRPr lang="ru-RU" sz="2000" dirty="0" smtClean="0">
              <a:latin typeface="Georgia" pitchFamily="18" charset="0"/>
            </a:endParaRPr>
          </a:p>
          <a:p>
            <a:pPr marL="0" indent="0" algn="just">
              <a:buFont typeface="Wingdings" pitchFamily="2" charset="2"/>
              <a:buChar char="ü"/>
            </a:pPr>
            <a:endParaRPr lang="ru-RU" sz="800" dirty="0" smtClean="0">
              <a:latin typeface="Georgia" pitchFamily="18" charset="0"/>
            </a:endParaRPr>
          </a:p>
          <a:p>
            <a:pPr marL="0" indent="0" algn="just">
              <a:buFont typeface="Wingdings" pitchFamily="2" charset="2"/>
              <a:buChar char="ü"/>
            </a:pPr>
            <a:r>
              <a:rPr lang="ru-RU" sz="2000" dirty="0" smtClean="0">
                <a:latin typeface="Georgia" pitchFamily="18" charset="0"/>
              </a:rPr>
              <a:t>возгораний в 2019 году не зафиксировано.</a:t>
            </a:r>
          </a:p>
          <a:p>
            <a:pPr marL="0" indent="0" algn="just">
              <a:buNone/>
            </a:pPr>
            <a:endParaRPr lang="ru-RU" sz="2200" dirty="0">
              <a:latin typeface="Georgia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15892" y="69490"/>
            <a:ext cx="4428446" cy="863787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prstClr val="black"/>
                </a:solidFill>
                <a:latin typeface="Georgia" pitchFamily="18" charset="0"/>
                <a:ea typeface="+mn-ea"/>
                <a:cs typeface="Times New Roman" panose="02020603050405020304" pitchFamily="18" charset="0"/>
              </a:rPr>
              <a:t>СЛУЖБА ОХРАНЫ</a:t>
            </a:r>
            <a:endParaRPr lang="ru-RU" sz="2000" b="1" dirty="0">
              <a:solidFill>
                <a:prstClr val="black"/>
              </a:solidFill>
              <a:latin typeface="Georgia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08" y="3819977"/>
            <a:ext cx="4266590" cy="2567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115" y="3811912"/>
            <a:ext cx="3861198" cy="2575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850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t="76053" r="29722" b="9038"/>
          <a:stretch/>
        </p:blipFill>
        <p:spPr bwMode="auto">
          <a:xfrm>
            <a:off x="-2" y="3123590"/>
            <a:ext cx="9144001" cy="378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" t="29367" r="27204" b="30992"/>
          <a:stretch/>
        </p:blipFill>
        <p:spPr bwMode="auto">
          <a:xfrm>
            <a:off x="-2" y="10157"/>
            <a:ext cx="1921158" cy="66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15892" y="69490"/>
            <a:ext cx="4428446" cy="863787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prstClr val="black"/>
                </a:solidFill>
                <a:latin typeface="Georgia" pitchFamily="18" charset="0"/>
                <a:ea typeface="+mn-ea"/>
                <a:cs typeface="Times New Roman" panose="02020603050405020304" pitchFamily="18" charset="0"/>
              </a:rPr>
              <a:t>СЛУЖБА ОХРАНЫ</a:t>
            </a:r>
            <a:endParaRPr lang="ru-RU" sz="2000" b="1" dirty="0">
              <a:solidFill>
                <a:prstClr val="black"/>
              </a:solidFill>
              <a:latin typeface="Georgia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86" y="3293240"/>
            <a:ext cx="3895272" cy="3086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941" y="3329182"/>
            <a:ext cx="4066879" cy="3050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703105"/>
            <a:ext cx="8229600" cy="2420485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ru-RU" sz="1600" b="1" i="1" dirty="0">
                <a:solidFill>
                  <a:prstClr val="black"/>
                </a:solidFill>
                <a:latin typeface="Georgia" pitchFamily="18" charset="0"/>
              </a:rPr>
              <a:t>Принятые меры:</a:t>
            </a:r>
          </a:p>
          <a:p>
            <a:pPr marL="0" lvl="0" indent="0" algn="just">
              <a:buNone/>
            </a:pPr>
            <a:r>
              <a:rPr lang="ru-RU" sz="1600" dirty="0">
                <a:solidFill>
                  <a:prstClr val="black"/>
                </a:solidFill>
                <a:latin typeface="Georgia" pitchFamily="18" charset="0"/>
              </a:rPr>
              <a:t>В отношении виновных лиц было составлено 9 протоколов об административном правонарушении по ч.2 ст.3.20 КоАП города Москвы.</a:t>
            </a:r>
          </a:p>
          <a:p>
            <a:pPr marL="0" lvl="0" indent="0" algn="just">
              <a:buNone/>
            </a:pPr>
            <a:r>
              <a:rPr lang="ru-RU" sz="1600" dirty="0">
                <a:solidFill>
                  <a:prstClr val="black"/>
                </a:solidFill>
                <a:latin typeface="Georgia" pitchFamily="18" charset="0"/>
              </a:rPr>
              <a:t>3 протокола об административном правонарушении по ст. 8.39 КоАП РФ за неправомерный въезд и размещение транспортного средства на ООПТ.</a:t>
            </a:r>
          </a:p>
          <a:p>
            <a:pPr marL="0" lvl="0" indent="0" algn="just">
              <a:buNone/>
            </a:pPr>
            <a:r>
              <a:rPr lang="ru-RU" sz="1600" dirty="0">
                <a:solidFill>
                  <a:prstClr val="black"/>
                </a:solidFill>
                <a:latin typeface="Georgia" pitchFamily="18" charset="0"/>
              </a:rPr>
              <a:t>Выявлен один факт несанкционированного сброса грунта, виновное лицо </a:t>
            </a:r>
            <a:r>
              <a:rPr lang="ru-RU" sz="1600" dirty="0" smtClean="0">
                <a:solidFill>
                  <a:prstClr val="black"/>
                </a:solidFill>
                <a:latin typeface="Georgia" pitchFamily="18" charset="0"/>
              </a:rPr>
              <a:t>привлечено </a:t>
            </a:r>
            <a:r>
              <a:rPr lang="ru-RU" sz="1600" dirty="0">
                <a:solidFill>
                  <a:prstClr val="black"/>
                </a:solidFill>
                <a:latin typeface="Georgia" pitchFamily="18" charset="0"/>
              </a:rPr>
              <a:t>к административной ответственности </a:t>
            </a:r>
            <a:r>
              <a:rPr lang="ru-RU" sz="1600" dirty="0" smtClean="0">
                <a:solidFill>
                  <a:prstClr val="black"/>
                </a:solidFill>
                <a:latin typeface="Georgia" pitchFamily="18" charset="0"/>
              </a:rPr>
              <a:t>по ст</a:t>
            </a:r>
            <a:r>
              <a:rPr lang="ru-RU" sz="1600" dirty="0">
                <a:solidFill>
                  <a:prstClr val="black"/>
                </a:solidFill>
                <a:latin typeface="Georgia" pitchFamily="18" charset="0"/>
              </a:rPr>
              <a:t>. 8.39 КоАП РФ.</a:t>
            </a:r>
          </a:p>
          <a:p>
            <a:pPr marL="0" lvl="0" indent="0" algn="just">
              <a:buNone/>
            </a:pPr>
            <a:r>
              <a:rPr lang="ru-RU" sz="1600" dirty="0">
                <a:solidFill>
                  <a:prstClr val="black"/>
                </a:solidFill>
                <a:latin typeface="Georgia" pitchFamily="18" charset="0"/>
              </a:rPr>
              <a:t>Выявлен один факт неправомерного производства работ на ООПТ, в отношении виновного </a:t>
            </a:r>
            <a:r>
              <a:rPr lang="ru-RU" sz="1600" dirty="0" smtClean="0">
                <a:solidFill>
                  <a:prstClr val="black"/>
                </a:solidFill>
                <a:latin typeface="Georgia" pitchFamily="18" charset="0"/>
              </a:rPr>
              <a:t>должностного </a:t>
            </a:r>
            <a:r>
              <a:rPr lang="ru-RU" sz="1600" dirty="0">
                <a:solidFill>
                  <a:prstClr val="black"/>
                </a:solidFill>
                <a:latin typeface="Georgia" pitchFamily="18" charset="0"/>
              </a:rPr>
              <a:t>лица составлен протокол об административном правонарушении по ст. 8.39 КоАП РФ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41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143372" y="1643050"/>
            <a:ext cx="5000627" cy="5214950"/>
          </a:xfrm>
          <a:prstGeom prst="rect">
            <a:avLst/>
          </a:prstGeom>
          <a:solidFill>
            <a:srgbClr val="7ABC3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atin typeface="Georgia" pitchFamily="18" charset="0"/>
            </a:endParaRPr>
          </a:p>
          <a:p>
            <a:pPr algn="ctr"/>
            <a:endParaRPr lang="ru-RU" sz="2000" b="1" dirty="0">
              <a:latin typeface="Georgia" pitchFamily="18" charset="0"/>
            </a:endParaRPr>
          </a:p>
          <a:p>
            <a:pPr algn="ctr"/>
            <a:endParaRPr lang="ru-RU" sz="2000" b="1" dirty="0">
              <a:latin typeface="Georgia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" t="29367" r="27204" b="30992"/>
          <a:stretch/>
        </p:blipFill>
        <p:spPr bwMode="auto">
          <a:xfrm>
            <a:off x="0" y="47850"/>
            <a:ext cx="1921158" cy="66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402339" y="260648"/>
            <a:ext cx="7276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  <a:cs typeface="Times New Roman" panose="02020603050405020304" pitchFamily="18" charset="0"/>
              </a:rPr>
              <a:t>ОТДЕЛ </a:t>
            </a:r>
            <a:r>
              <a:rPr lang="ru-RU" b="1" dirty="0" smtClean="0">
                <a:latin typeface="Georgia" pitchFamily="18" charset="0"/>
                <a:cs typeface="Times New Roman" panose="02020603050405020304" pitchFamily="18" charset="0"/>
              </a:rPr>
              <a:t>БЛАГОУСТРОЙСТВА</a:t>
            </a:r>
          </a:p>
          <a:p>
            <a:pPr algn="ctr"/>
            <a:endParaRPr lang="ru-RU" b="1" dirty="0"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285860"/>
            <a:ext cx="39638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</a:rPr>
              <a:t>Работы по содержанию и благоустройству территории ООПТ ПИП Останкино осуществляются </a:t>
            </a:r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</a:rPr>
              <a:t>балансодержателем – </a:t>
            </a:r>
            <a:r>
              <a:rPr lang="ru-RU" dirty="0" smtClean="0">
                <a:latin typeface="Georgia" pitchFamily="18" charset="0"/>
              </a:rPr>
              <a:t>ГАУК г.Москвы </a:t>
            </a:r>
            <a:r>
              <a:rPr lang="ru-RU" dirty="0" err="1" smtClean="0">
                <a:latin typeface="Georgia" pitchFamily="18" charset="0"/>
              </a:rPr>
              <a:t>ПКиО</a:t>
            </a:r>
            <a:r>
              <a:rPr lang="ru-RU" dirty="0" smtClean="0">
                <a:latin typeface="Georgia" pitchFamily="18" charset="0"/>
              </a:rPr>
              <a:t> «Бабушкинский</a:t>
            </a:r>
            <a:r>
              <a:rPr lang="ru-RU" dirty="0" smtClean="0">
                <a:latin typeface="Georgia" pitchFamily="18" charset="0"/>
              </a:rPr>
              <a:t>».</a:t>
            </a:r>
            <a:endParaRPr lang="ru-RU" dirty="0" smtClean="0">
              <a:solidFill>
                <a:prstClr val="black"/>
              </a:solidFill>
              <a:latin typeface="Georgia" pitchFamily="18" charset="0"/>
            </a:endParaRPr>
          </a:p>
          <a:p>
            <a:endParaRPr lang="ru-RU" dirty="0" smtClean="0">
              <a:latin typeface="Georgia" panose="02040502050405020303" pitchFamily="18" charset="0"/>
            </a:endParaRPr>
          </a:p>
          <a:p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dirty="0" smtClean="0">
                <a:latin typeface="Georgia" panose="02040502050405020303" pitchFamily="18" charset="0"/>
              </a:rPr>
              <a:t>В </a:t>
            </a:r>
            <a:r>
              <a:rPr lang="ru-RU" dirty="0">
                <a:latin typeface="Georgia" panose="02040502050405020303" pitchFamily="18" charset="0"/>
              </a:rPr>
              <a:t>рамках городской программы </a:t>
            </a:r>
            <a:r>
              <a:rPr lang="ru-RU" b="1" dirty="0">
                <a:latin typeface="Georgia" panose="02040502050405020303" pitchFamily="18" charset="0"/>
              </a:rPr>
              <a:t>«Наше дерево»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выполнены </a:t>
            </a:r>
            <a:r>
              <a:rPr lang="ru-RU" b="1" dirty="0" smtClean="0">
                <a:latin typeface="Georgia" panose="02040502050405020303" pitchFamily="18" charset="0"/>
              </a:rPr>
              <a:t>посадки</a:t>
            </a:r>
            <a:r>
              <a:rPr lang="ru-RU" dirty="0" smtClean="0">
                <a:latin typeface="Georgia" panose="02040502050405020303" pitchFamily="18" charset="0"/>
              </a:rPr>
              <a:t> липы мелколистной в количестве 9 штук.</a:t>
            </a:r>
            <a:endParaRPr lang="ru-RU" dirty="0">
              <a:latin typeface="Georgia" panose="02040502050405020303" pitchFamily="18" charset="0"/>
            </a:endParaRPr>
          </a:p>
          <a:p>
            <a:endParaRPr lang="ru-RU" dirty="0">
              <a:latin typeface="Georgia" panose="02040502050405020303" pitchFamily="18" charset="0"/>
            </a:endParaRPr>
          </a:p>
          <a:p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1026" name="Picture 2" descr="\\Diskstation\Общая новая\БЛАГОУСТРОЙСТВО\Смирнов Н.А\от Сидяковой\2019 отчеты депутатам\Наше дерево Алтуфьево\WhatsApp Image 2019-10-28 at 06.53.4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811264"/>
            <a:ext cx="2057545" cy="2743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\\Diskstation\Общая новая\БЛАГОУСТРОЙСТВО\Смирнов Н.А\от Сидяковой\2019 отчеты депутатам\Наше дерево Алтуфьево\WhatsApp Image 2019-10-24 at 08.46.5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145" y="1772816"/>
            <a:ext cx="2086380" cy="2781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\\Diskstation\Общая новая\БЛАГОУСТРОЙСТВО\Смирнов Н.А\от Сидяковой\2019 отчеты депутатам\Наше дерево Алтуфьево\WhatsApp Image 2019-10-24 at 08.46.5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392" y="4695440"/>
            <a:ext cx="2631893" cy="1973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\\Diskstation\Общая новая\БЛАГОУСТРОЙСТВО\Смирнов Н.А\от Сидяковой\2019 отчеты депутатам\Наше дерево Алтуфьево\WhatsApp Image 2019-10-28 at 06.53.47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67448"/>
            <a:ext cx="1480440" cy="1973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5666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928935"/>
            <a:ext cx="9144000" cy="3929066"/>
          </a:xfrm>
          <a:prstGeom prst="rect">
            <a:avLst/>
          </a:prstGeom>
          <a:solidFill>
            <a:srgbClr val="7ABC3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atin typeface="Georgia" pitchFamily="18" charset="0"/>
            </a:endParaRPr>
          </a:p>
          <a:p>
            <a:pPr algn="ctr"/>
            <a:endParaRPr lang="ru-RU" sz="2000" b="1" dirty="0">
              <a:latin typeface="Georgia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448" y="3123588"/>
            <a:ext cx="2690958" cy="2018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8828" y="222195"/>
            <a:ext cx="6719020" cy="876923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latin typeface="Georgia" pitchFamily="18" charset="0"/>
              </a:rPr>
              <a:t/>
            </a:r>
            <a:br>
              <a:rPr lang="ru-RU" sz="3200" b="1" dirty="0">
                <a:latin typeface="Georgia" pitchFamily="18" charset="0"/>
              </a:rPr>
            </a:br>
            <a:endParaRPr lang="ru-RU" sz="3200" b="1" dirty="0">
              <a:latin typeface="Georgia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" t="29367" r="27204" b="30992"/>
          <a:stretch/>
        </p:blipFill>
        <p:spPr bwMode="auto">
          <a:xfrm>
            <a:off x="0" y="47850"/>
            <a:ext cx="1921158" cy="66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1869" y="284220"/>
            <a:ext cx="8246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ЭКОЛОГИЧЕСКОЕ ПРОСВЕЩЕНИЕ</a:t>
            </a:r>
            <a:endParaRPr lang="ru-RU" sz="2000" b="1" dirty="0"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555" y="642918"/>
            <a:ext cx="88576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Georgia" pitchFamily="18" charset="0"/>
              </a:rPr>
              <a:t>В 2019 году в границах Бабушкинского района на территории долины реки Яуза (входит в состав ПИП «Останкино») проведено 6 мероприятий с суммарным числом участников 146 чел. и 35 мероприятий в образовательных и социальных учреждениях района с суммарным количеством участников 1266 чел.</a:t>
            </a:r>
          </a:p>
          <a:p>
            <a:r>
              <a:rPr lang="ru-RU" sz="1600" dirty="0" smtClean="0">
                <a:latin typeface="Georgia" pitchFamily="18" charset="0"/>
              </a:rPr>
              <a:t>В долине реки Яузы проведены следующие мероприятия:</a:t>
            </a:r>
          </a:p>
          <a:p>
            <a:r>
              <a:rPr lang="ru-RU" sz="1600" dirty="0" smtClean="0">
                <a:latin typeface="Georgia" pitchFamily="18" charset="0"/>
              </a:rPr>
              <a:t>- природоохранные акции (подкормка птиц в зимний период);</a:t>
            </a:r>
          </a:p>
          <a:p>
            <a:r>
              <a:rPr lang="ru-RU" sz="1600" dirty="0" smtClean="0">
                <a:latin typeface="Georgia" pitchFamily="18" charset="0"/>
              </a:rPr>
              <a:t>- эколого-спортивные мероприятия (квесты);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Georgia" pitchFamily="18" charset="0"/>
              </a:rPr>
              <a:t> экологические экскурсии: «Сорняки-друзья или враги», «Природа-наш дом», </a:t>
            </a:r>
          </a:p>
          <a:p>
            <a:r>
              <a:rPr lang="ru-RU" sz="1600" dirty="0" smtClean="0">
                <a:latin typeface="Georgia" pitchFamily="18" charset="0"/>
              </a:rPr>
              <a:t>«Птицы наших парков», «Реки Москвы» и др.</a:t>
            </a:r>
            <a:endParaRPr lang="ru-RU" sz="1600" dirty="0">
              <a:latin typeface="Georgia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97655" y="3123590"/>
            <a:ext cx="2690958" cy="2018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2827" y="3123590"/>
            <a:ext cx="2690958" cy="2018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56099" y="4853830"/>
            <a:ext cx="2799424" cy="1861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16150" y="4762668"/>
            <a:ext cx="2514234" cy="1885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1465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90000"/>
            </a:schemeClr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5924</TotalTime>
  <Words>643</Words>
  <Application>Microsoft Office PowerPoint</Application>
  <PresentationFormat>Экран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СЛУЖБА ОХРАНЫ</vt:lpstr>
      <vt:lpstr>СЛУЖБА ОХРАНЫ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user</cp:lastModifiedBy>
  <cp:revision>346</cp:revision>
  <dcterms:created xsi:type="dcterms:W3CDTF">2013-08-21T19:17:07Z</dcterms:created>
  <dcterms:modified xsi:type="dcterms:W3CDTF">2020-02-12T10:52:07Z</dcterms:modified>
</cp:coreProperties>
</file>