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9" r:id="rId5"/>
    <p:sldId id="265" r:id="rId6"/>
    <p:sldId id="261" r:id="rId7"/>
    <p:sldId id="262" r:id="rId8"/>
    <p:sldId id="263" r:id="rId9"/>
    <p:sldId id="264" r:id="rId10"/>
    <p:sldId id="258" r:id="rId11"/>
    <p:sldId id="269" r:id="rId12"/>
    <p:sldId id="268" r:id="rId13"/>
    <p:sldId id="267" r:id="rId14"/>
    <p:sldId id="270" r:id="rId15"/>
    <p:sldId id="271" r:id="rId16"/>
    <p:sldId id="277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D8"/>
    <a:srgbClr val="1B2E51"/>
    <a:srgbClr val="4694DA"/>
    <a:srgbClr val="48BDD7"/>
    <a:srgbClr val="BD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48;%20&#1044;&#1054;&#1050;&#1059;&#1052;&#1045;&#1053;&#1058;&#1067;\&#1054;&#1090;&#1095;&#1077;&#1090;&#1099;%20&#1074;%20&#1059;&#1087;&#1088;&#1072;&#1074;&#1072;&#1093;\&#1054;&#1090;&#1095;&#1077;&#1090;&#1099;%20&#1074;%20&#1059;&#1087;&#1088;&#1072;&#1074;&#1072;&#1093;%202022\&#1057;&#1074;&#1086;&#1076;%20&#1074;%20&#1075;&#1086;&#1076;&#1086;&#1074;&#1086;&#1081;%20&#1086;&#1090;&#1095;&#1077;&#1090;%20&#1075;&#1083;%20&#1074;&#1088;%20(202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FD3-40D7-AC42-C91A957931E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FD3-40D7-AC42-C91A957931EC}"/>
              </c:ext>
            </c:extLst>
          </c:dPt>
          <c:dLbls>
            <c:dLbl>
              <c:idx val="0"/>
              <c:layout>
                <c:manualLayout>
                  <c:x val="-0.24572742052606786"/>
                  <c:y val="-0.1133844427913806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68,5%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D3-40D7-AC42-C91A957931EC}"/>
                </c:ext>
              </c:extLst>
            </c:dLbl>
            <c:dLbl>
              <c:idx val="1"/>
              <c:layout>
                <c:manualLayout>
                  <c:x val="0.1988784877462276"/>
                  <c:y val="4.159954449505610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D3-40D7-AC42-C91A957931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Трудоспособного возраста</c:v>
                </c:pt>
                <c:pt idx="1">
                  <c:v>Пенсионного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68.5</c:v>
                </c:pt>
                <c:pt idx="1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3-40D7-AC42-C91A957931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55895326373288123"/>
          <c:y val="0.82708352453592116"/>
          <c:w val="0.44104673626711882"/>
          <c:h val="0.12690716657807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0ED-4CC0-A674-B568956776D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ED-4CC0-A674-B568956776D2}"/>
              </c:ext>
            </c:extLst>
          </c:dPt>
          <c:dLbls>
            <c:dLbl>
              <c:idx val="0"/>
              <c:layout>
                <c:manualLayout>
                  <c:x val="-0.198630355070709"/>
                  <c:y val="4.3064454579938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ED-4CC0-A674-B568956776D2}"/>
                </c:ext>
              </c:extLst>
            </c:dLbl>
            <c:dLbl>
              <c:idx val="1"/>
              <c:layout>
                <c:manualLayout>
                  <c:x val="0.25148453373353996"/>
                  <c:y val="-9.27116122899924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ED-4CC0-A674-B568956776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</c:v>
                </c:pt>
                <c:pt idx="1">
                  <c:v>Женщины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ED-4CC0-A674-B568956776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9557101941592181"/>
          <c:y val="0.8191373797973065"/>
          <c:w val="0.3044289805840783"/>
          <c:h val="0.137365292745250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'заболеваемость Язиков'!$I$25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'заболеваемость Язиков'!$H$26:$H$34</c:f>
              <c:strCache>
                <c:ptCount val="9"/>
                <c:pt idx="0">
                  <c:v>Сердечно-сосудистые заболевания</c:v>
                </c:pt>
                <c:pt idx="1">
                  <c:v>Эндокринные болезни</c:v>
                </c:pt>
                <c:pt idx="2">
                  <c:v>Болезни косно-мышечной системы</c:v>
                </c:pt>
                <c:pt idx="3">
                  <c:v>Болезни глаз</c:v>
                </c:pt>
                <c:pt idx="4">
                  <c:v>Инфекционные болезни, в т.ч. НКВИ</c:v>
                </c:pt>
                <c:pt idx="5">
                  <c:v>Болезни органов пищеварения</c:v>
                </c:pt>
                <c:pt idx="6">
                  <c:v>Болезни мочеполовой системы</c:v>
                </c:pt>
                <c:pt idx="7">
                  <c:v>Болезни нервной системы</c:v>
                </c:pt>
                <c:pt idx="8">
                  <c:v>Новообразования</c:v>
                </c:pt>
              </c:strCache>
            </c:strRef>
          </c:cat>
          <c:val>
            <c:numRef>
              <c:f>'заболеваемость Язиков'!$I$26:$I$34</c:f>
              <c:numCache>
                <c:formatCode>#,##0</c:formatCode>
                <c:ptCount val="9"/>
                <c:pt idx="0">
                  <c:v>13438</c:v>
                </c:pt>
                <c:pt idx="1">
                  <c:v>8226</c:v>
                </c:pt>
                <c:pt idx="2">
                  <c:v>7534</c:v>
                </c:pt>
                <c:pt idx="3">
                  <c:v>7778</c:v>
                </c:pt>
                <c:pt idx="4">
                  <c:v>6649</c:v>
                </c:pt>
                <c:pt idx="5">
                  <c:v>4125</c:v>
                </c:pt>
                <c:pt idx="6">
                  <c:v>3280</c:v>
                </c:pt>
                <c:pt idx="7">
                  <c:v>869</c:v>
                </c:pt>
                <c:pt idx="8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A-45AB-8847-8B7ED33D55CB}"/>
            </c:ext>
          </c:extLst>
        </c:ser>
        <c:ser>
          <c:idx val="1"/>
          <c:order val="1"/>
          <c:tx>
            <c:strRef>
              <c:f>'заболеваемость Язиков'!$J$25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'заболеваемость Язиков'!$H$26:$H$34</c:f>
              <c:strCache>
                <c:ptCount val="9"/>
                <c:pt idx="0">
                  <c:v>Сердечно-сосудистые заболевания</c:v>
                </c:pt>
                <c:pt idx="1">
                  <c:v>Эндокринные болезни</c:v>
                </c:pt>
                <c:pt idx="2">
                  <c:v>Болезни косно-мышечной системы</c:v>
                </c:pt>
                <c:pt idx="3">
                  <c:v>Болезни глаз</c:v>
                </c:pt>
                <c:pt idx="4">
                  <c:v>Инфекционные болезни, в т.ч. НКВИ</c:v>
                </c:pt>
                <c:pt idx="5">
                  <c:v>Болезни органов пищеварения</c:v>
                </c:pt>
                <c:pt idx="6">
                  <c:v>Болезни мочеполовой системы</c:v>
                </c:pt>
                <c:pt idx="7">
                  <c:v>Болезни нервной системы</c:v>
                </c:pt>
                <c:pt idx="8">
                  <c:v>Новообразования</c:v>
                </c:pt>
              </c:strCache>
            </c:strRef>
          </c:cat>
          <c:val>
            <c:numRef>
              <c:f>'заболеваемость Язиков'!$J$26:$J$34</c:f>
              <c:numCache>
                <c:formatCode>#,##0</c:formatCode>
                <c:ptCount val="9"/>
                <c:pt idx="0">
                  <c:v>11121</c:v>
                </c:pt>
                <c:pt idx="1">
                  <c:v>7433</c:v>
                </c:pt>
                <c:pt idx="2">
                  <c:v>6269</c:v>
                </c:pt>
                <c:pt idx="3">
                  <c:v>5004</c:v>
                </c:pt>
                <c:pt idx="4">
                  <c:v>8084</c:v>
                </c:pt>
                <c:pt idx="5">
                  <c:v>3813</c:v>
                </c:pt>
                <c:pt idx="6">
                  <c:v>2385</c:v>
                </c:pt>
                <c:pt idx="7">
                  <c:v>295</c:v>
                </c:pt>
                <c:pt idx="8">
                  <c:v>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A-45AB-8847-8B7ED33D55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4056864"/>
        <c:axId val="734960192"/>
      </c:barChart>
      <c:catAx>
        <c:axId val="76405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4960192"/>
        <c:crosses val="autoZero"/>
        <c:auto val="1"/>
        <c:lblAlgn val="ctr"/>
        <c:lblOffset val="100"/>
        <c:noMultiLvlLbl val="0"/>
      </c:catAx>
      <c:valAx>
        <c:axId val="734960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64056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5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8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34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6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7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0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6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47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12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2.jpg"/><Relationship Id="rId5" Type="http://schemas.openxmlformats.org/officeDocument/2006/relationships/image" Target="../media/image18.svg"/><Relationship Id="rId10" Type="http://schemas.openxmlformats.org/officeDocument/2006/relationships/image" Target="../media/image51.jpg"/><Relationship Id="rId4" Type="http://schemas.openxmlformats.org/officeDocument/2006/relationships/image" Target="../media/image17.png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7.jpeg"/><Relationship Id="rId5" Type="http://schemas.openxmlformats.org/officeDocument/2006/relationships/image" Target="../media/image18.sv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17.pn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5.jpg"/><Relationship Id="rId5" Type="http://schemas.openxmlformats.org/officeDocument/2006/relationships/image" Target="../media/image18.svg"/><Relationship Id="rId10" Type="http://schemas.openxmlformats.org/officeDocument/2006/relationships/image" Target="../media/image64.jpg"/><Relationship Id="rId4" Type="http://schemas.openxmlformats.org/officeDocument/2006/relationships/image" Target="../media/image17.pn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68.jpeg"/><Relationship Id="rId4" Type="http://schemas.openxmlformats.org/officeDocument/2006/relationships/image" Target="../media/image17.png"/><Relationship Id="rId9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3.gif"/><Relationship Id="rId3" Type="http://schemas.openxmlformats.org/officeDocument/2006/relationships/image" Target="../media/image69.jpeg"/><Relationship Id="rId7" Type="http://schemas.openxmlformats.org/officeDocument/2006/relationships/image" Target="../media/image13.sv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1.png"/><Relationship Id="rId5" Type="http://schemas.openxmlformats.org/officeDocument/2006/relationships/image" Target="../media/image8.svg"/><Relationship Id="rId10" Type="http://schemas.openxmlformats.org/officeDocument/2006/relationships/image" Target="../media/image70.pn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jpe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jpeg"/><Relationship Id="rId5" Type="http://schemas.openxmlformats.org/officeDocument/2006/relationships/image" Target="../media/image18.svg"/><Relationship Id="rId10" Type="http://schemas.openxmlformats.org/officeDocument/2006/relationships/image" Target="../media/image28.jpeg"/><Relationship Id="rId4" Type="http://schemas.openxmlformats.org/officeDocument/2006/relationships/image" Target="../media/image17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3.sv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3.svg"/><Relationship Id="rId5" Type="http://schemas.openxmlformats.org/officeDocument/2006/relationships/image" Target="../media/image18.svg"/><Relationship Id="rId15" Type="http://schemas.openxmlformats.org/officeDocument/2006/relationships/image" Target="../media/image35.jpe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7.jpeg"/><Relationship Id="rId5" Type="http://schemas.openxmlformats.org/officeDocument/2006/relationships/image" Target="../media/image18.svg"/><Relationship Id="rId10" Type="http://schemas.openxmlformats.org/officeDocument/2006/relationships/image" Target="../media/image36.jpe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8.jpeg"/><Relationship Id="rId5" Type="http://schemas.openxmlformats.org/officeDocument/2006/relationships/image" Target="../media/image18.svg"/><Relationship Id="rId10" Type="http://schemas.openxmlformats.org/officeDocument/2006/relationships/image" Target="../media/image10.jpe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41.jpeg"/><Relationship Id="rId4" Type="http://schemas.openxmlformats.org/officeDocument/2006/relationships/image" Target="../media/image17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3.jpeg"/><Relationship Id="rId5" Type="http://schemas.openxmlformats.org/officeDocument/2006/relationships/image" Target="../media/image18.svg"/><Relationship Id="rId10" Type="http://schemas.openxmlformats.org/officeDocument/2006/relationships/image" Target="../media/image42.jpe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C4BD26-2525-4DDB-B0A7-761C02BE1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9F377-2063-482E-97FE-E56831F1AA47}"/>
              </a:ext>
            </a:extLst>
          </p:cNvPr>
          <p:cNvSpPr txBox="1"/>
          <p:nvPr/>
        </p:nvSpPr>
        <p:spPr>
          <a:xfrm>
            <a:off x="-168807" y="1492275"/>
            <a:ext cx="492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бюджетное учреждение здравоохранения города Москвы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ГОРОДСКАЯ ПОЛИКЛИНИКА № 107</a:t>
            </a:r>
          </a:p>
          <a:p>
            <a:pPr algn="ctr"/>
            <a:r>
              <a:rPr lang="ru-RU" sz="14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Департамента здравоохранения города Москвы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F0E5E-7085-4C89-A338-12B24D9DD914}"/>
              </a:ext>
            </a:extLst>
          </p:cNvPr>
          <p:cNvSpPr txBox="1"/>
          <p:nvPr/>
        </p:nvSpPr>
        <p:spPr>
          <a:xfrm>
            <a:off x="90884" y="5805124"/>
            <a:ext cx="1154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 о работе в 2022 году в районе </a:t>
            </a:r>
            <a:r>
              <a:rPr lang="ru-RU" sz="4400" b="1" dirty="0">
                <a:solidFill>
                  <a:schemeClr val="bg1"/>
                </a:solidFill>
                <a:latin typeface="Segoe Script" panose="030B05040200000000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Бабушкинский</a:t>
            </a:r>
          </a:p>
        </p:txBody>
      </p:sp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864BAF-8A6D-4ABE-A0DE-D0746276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79" y="2272630"/>
            <a:ext cx="6948585" cy="463239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EB2E3BB-7C2F-4892-BCB2-752BE31DC0B9}"/>
              </a:ext>
            </a:extLst>
          </p:cNvPr>
          <p:cNvSpPr/>
          <p:nvPr/>
        </p:nvSpPr>
        <p:spPr>
          <a:xfrm>
            <a:off x="289046" y="3012836"/>
            <a:ext cx="3406653" cy="914400"/>
          </a:xfrm>
          <a:prstGeom prst="roundRect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4789E3E-E654-4B1B-9050-58CF0323F6B2}"/>
              </a:ext>
            </a:extLst>
          </p:cNvPr>
          <p:cNvSpPr/>
          <p:nvPr/>
        </p:nvSpPr>
        <p:spPr>
          <a:xfrm>
            <a:off x="371410" y="907028"/>
            <a:ext cx="102251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1966 – 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31 районная поликлиника на Снежной, 22</a:t>
            </a:r>
          </a:p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70-е годы – 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массовая застройка районов</a:t>
            </a:r>
          </a:p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2012 – 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объединение поликлиник № 31 в Свиблово, № 48, 107 и 165 в Отрадном и № 144 в Медведково в один амбулаторный центр</a:t>
            </a:r>
          </a:p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2023 – 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открытие нового здания филиала № 1 для жителей Свиблово и Бабушкинского на ул. </a:t>
            </a:r>
            <a:r>
              <a:rPr lang="ru-RU" sz="1400" dirty="0" err="1">
                <a:solidFill>
                  <a:srgbClr val="1B2E51"/>
                </a:solidFill>
                <a:latin typeface="+mj-lt"/>
              </a:rPr>
              <a:t>Уржумская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, 4А </a:t>
            </a:r>
          </a:p>
          <a:p>
            <a:pPr algn="just"/>
            <a:endParaRPr lang="ru-RU" sz="1400" dirty="0">
              <a:solidFill>
                <a:srgbClr val="1B2E51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Обслуживаемые районы: </a:t>
            </a:r>
            <a:r>
              <a:rPr lang="ru-RU" sz="2000" b="1" i="1" dirty="0">
                <a:solidFill>
                  <a:srgbClr val="1B2E51"/>
                </a:solidFill>
                <a:latin typeface="+mj-lt"/>
              </a:rPr>
              <a:t>Свиблово, часть Бабушкинского,</a:t>
            </a:r>
            <a:r>
              <a:rPr lang="ru-RU" sz="1400" i="1" dirty="0">
                <a:solidFill>
                  <a:srgbClr val="1B2E51"/>
                </a:solidFill>
                <a:latin typeface="+mj-lt"/>
              </a:rPr>
              <a:t> Отрадное, Северное, часть Южного Медведково</a:t>
            </a:r>
          </a:p>
          <a:p>
            <a:pPr algn="just"/>
            <a:endParaRPr lang="ru-RU" sz="1400" dirty="0">
              <a:solidFill>
                <a:srgbClr val="1B2E51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Всего в настоящее время в составе ГБУЗ «ГП № 107 ДЗМ» пять учреждений, обеспечивающих </a:t>
            </a: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первичной медико-санитарной помощью </a:t>
            </a:r>
          </a:p>
          <a:p>
            <a:pPr algn="just"/>
            <a:r>
              <a:rPr lang="ru-RU" sz="6600" b="1" dirty="0">
                <a:solidFill>
                  <a:schemeClr val="bg1"/>
                </a:solidFill>
                <a:latin typeface="+mj-lt"/>
              </a:rPr>
              <a:t>241 010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человек прикрепленного населения, </a:t>
            </a: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в том числе:</a:t>
            </a:r>
          </a:p>
          <a:p>
            <a:pPr algn="just"/>
            <a:endParaRPr lang="ru-RU" sz="1400" b="1" u="sng" dirty="0">
              <a:solidFill>
                <a:srgbClr val="1B2E51"/>
              </a:solidFill>
              <a:latin typeface="+mj-lt"/>
            </a:endParaRPr>
          </a:p>
          <a:p>
            <a:pPr algn="just"/>
            <a:endParaRPr lang="ru-RU" sz="1400" b="1" u="sng" dirty="0">
              <a:solidFill>
                <a:srgbClr val="1B2E51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История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FB8F27C-B50A-4CBD-9C6C-0F5BFD29E5CB}"/>
              </a:ext>
            </a:extLst>
          </p:cNvPr>
          <p:cNvSpPr/>
          <p:nvPr/>
        </p:nvSpPr>
        <p:spPr>
          <a:xfrm>
            <a:off x="1992372" y="4361303"/>
            <a:ext cx="31717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7000" i="1" dirty="0">
                <a:solidFill>
                  <a:srgbClr val="48BDD7"/>
                </a:solidFill>
                <a:latin typeface="+mj-lt"/>
              </a:rPr>
              <a:t>54 520</a:t>
            </a:r>
          </a:p>
          <a:p>
            <a:pPr lvl="0" algn="r"/>
            <a:r>
              <a:rPr lang="ru-RU" sz="2000" dirty="0">
                <a:solidFill>
                  <a:srgbClr val="1B2E51"/>
                </a:solidFill>
                <a:latin typeface="+mj-lt"/>
              </a:rPr>
              <a:t>численность населения</a:t>
            </a:r>
          </a:p>
          <a:p>
            <a:pPr lvl="0" algn="r"/>
            <a:r>
              <a:rPr lang="ru-RU" sz="2000" i="1" dirty="0">
                <a:solidFill>
                  <a:srgbClr val="1B2E51"/>
                </a:solidFill>
                <a:latin typeface="+mj-lt"/>
              </a:rPr>
              <a:t>прикрепленного в филиале</a:t>
            </a:r>
            <a:endParaRPr lang="ru-RU" sz="2000" i="1" dirty="0">
              <a:solidFill>
                <a:srgbClr val="48BDD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>
            <a:extLst>
              <a:ext uri="{FF2B5EF4-FFF2-40B4-BE49-F238E27FC236}">
                <a16:creationId xmlns:a16="http://schemas.microsoft.com/office/drawing/2014/main" id="{59C4D14E-706B-40EF-ADDE-F0FA862D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1" r="31208" b="55000"/>
          <a:stretch/>
        </p:blipFill>
        <p:spPr bwMode="auto">
          <a:xfrm>
            <a:off x="8616652" y="1218690"/>
            <a:ext cx="3568082" cy="56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9444449" y="535701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5A6488D-F38D-40CB-8151-223DDF714982}"/>
              </a:ext>
            </a:extLst>
          </p:cNvPr>
          <p:cNvSpPr txBox="1"/>
          <p:nvPr/>
        </p:nvSpPr>
        <p:spPr>
          <a:xfrm>
            <a:off x="1706807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3">
            <a:extLst>
              <a:ext uri="{FF2B5EF4-FFF2-40B4-BE49-F238E27FC236}">
                <a16:creationId xmlns:a16="http://schemas.microsoft.com/office/drawing/2014/main" id="{9B84296A-10DB-4A62-81F7-4AB9AEC1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6" y="2594849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4">
            <a:extLst>
              <a:ext uri="{FF2B5EF4-FFF2-40B4-BE49-F238E27FC236}">
                <a16:creationId xmlns:a16="http://schemas.microsoft.com/office/drawing/2014/main" id="{AFF73B6D-DC8B-4645-BEB6-17F20EC6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4151" y1="34396" x2="64151" y2="34396"/>
                        <a14:foregroundMark x1="43396" y1="81093" x2="43396" y2="81093"/>
                        <a14:foregroundMark x1="49528" y1="79954" x2="49528" y2="79954"/>
                        <a14:foregroundMark x1="41745" y1="84510" x2="41745" y2="8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3191" r="8487" b="8417"/>
          <a:stretch/>
        </p:blipFill>
        <p:spPr bwMode="auto">
          <a:xfrm>
            <a:off x="3349419" y="290442"/>
            <a:ext cx="1748863" cy="127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4">
            <a:extLst>
              <a:ext uri="{FF2B5EF4-FFF2-40B4-BE49-F238E27FC236}">
                <a16:creationId xmlns:a16="http://schemas.microsoft.com/office/drawing/2014/main" id="{D66657B4-D170-4160-A2F9-11BD0C75C8D1}"/>
              </a:ext>
            </a:extLst>
          </p:cNvPr>
          <p:cNvSpPr txBox="1"/>
          <p:nvPr/>
        </p:nvSpPr>
        <p:spPr>
          <a:xfrm>
            <a:off x="3454882" y="1524959"/>
            <a:ext cx="1643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ГОЛОВНОЕ УЧРЕЖДЕНИЕ</a:t>
            </a:r>
            <a:endParaRPr lang="ru-RU" sz="1100" i="1" u="sng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/>
                <a:cs typeface="Times New Roman"/>
              </a:rPr>
              <a:t>ул. Декабристов, 24</a:t>
            </a:r>
          </a:p>
        </p:txBody>
      </p:sp>
      <p:sp>
        <p:nvSpPr>
          <p:cNvPr id="137" name="TextBox 10">
            <a:extLst>
              <a:ext uri="{FF2B5EF4-FFF2-40B4-BE49-F238E27FC236}">
                <a16:creationId xmlns:a16="http://schemas.microsoft.com/office/drawing/2014/main" id="{1F287FBF-A101-46C5-888F-B85C807DD49C}"/>
              </a:ext>
            </a:extLst>
          </p:cNvPr>
          <p:cNvSpPr txBox="1"/>
          <p:nvPr/>
        </p:nvSpPr>
        <p:spPr>
          <a:xfrm>
            <a:off x="6848843" y="3186313"/>
            <a:ext cx="1072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4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Пестеля, 6А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39" name="TextBox 13">
            <a:extLst>
              <a:ext uri="{FF2B5EF4-FFF2-40B4-BE49-F238E27FC236}">
                <a16:creationId xmlns:a16="http://schemas.microsoft.com/office/drawing/2014/main" id="{BAF9F51D-91B1-4D86-BF5D-11BA2552E921}"/>
              </a:ext>
            </a:extLst>
          </p:cNvPr>
          <p:cNvSpPr txBox="1"/>
          <p:nvPr/>
        </p:nvSpPr>
        <p:spPr>
          <a:xfrm>
            <a:off x="3566114" y="4960973"/>
            <a:ext cx="1315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Бестужевых, 15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40" name="TextBox 14">
            <a:extLst>
              <a:ext uri="{FF2B5EF4-FFF2-40B4-BE49-F238E27FC236}">
                <a16:creationId xmlns:a16="http://schemas.microsoft.com/office/drawing/2014/main" id="{5B1F1C1C-C316-4D8B-A615-DE5A7BCBB389}"/>
              </a:ext>
            </a:extLst>
          </p:cNvPr>
          <p:cNvSpPr txBox="1"/>
          <p:nvPr/>
        </p:nvSpPr>
        <p:spPr>
          <a:xfrm>
            <a:off x="440815" y="3181214"/>
            <a:ext cx="1157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1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Снежная, 22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pic>
        <p:nvPicPr>
          <p:cNvPr id="141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id="{87B7EDC6-4DA7-41F1-A7FA-ACD8114C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19" y="163361"/>
            <a:ext cx="1846412" cy="13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>
            <a:extLst>
              <a:ext uri="{FF2B5EF4-FFF2-40B4-BE49-F238E27FC236}">
                <a16:creationId xmlns:a16="http://schemas.microsoft.com/office/drawing/2014/main" id="{7D643D05-B4A1-46CC-A584-5184E964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4" y="3806651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>
            <a:extLst>
              <a:ext uri="{FF2B5EF4-FFF2-40B4-BE49-F238E27FC236}">
                <a16:creationId xmlns:a16="http://schemas.microsoft.com/office/drawing/2014/main" id="{AFA2F894-A8C8-49F3-82FC-549C01D7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7" y="254613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>
            <a:extLst>
              <a:ext uri="{FF2B5EF4-FFF2-40B4-BE49-F238E27FC236}">
                <a16:creationId xmlns:a16="http://schemas.microsoft.com/office/drawing/2014/main" id="{728FECAD-FF2E-4984-8D4F-BACD7A3F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34196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id="{42F5CDDA-5EA5-43DD-86DE-41ECDBA6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73" y="3876465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CFC2599-15C1-4594-A0A7-5FF0521BCA75}"/>
              </a:ext>
            </a:extLst>
          </p:cNvPr>
          <p:cNvSpPr txBox="1"/>
          <p:nvPr/>
        </p:nvSpPr>
        <p:spPr>
          <a:xfrm rot="20736175">
            <a:off x="2786457" y="5067557"/>
            <a:ext cx="1312440" cy="77559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42672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30 мин от м. Свиблово авт. 380 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 ост. Дом творчества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далее пешком 5 мин </a:t>
            </a:r>
          </a:p>
        </p:txBody>
      </p:sp>
      <p:sp>
        <p:nvSpPr>
          <p:cNvPr id="148" name="Стрелка: штриховая вправо 147">
            <a:extLst>
              <a:ext uri="{FF2B5EF4-FFF2-40B4-BE49-F238E27FC236}">
                <a16:creationId xmlns:a16="http://schemas.microsoft.com/office/drawing/2014/main" id="{275E170E-B640-4DB5-9C46-A5F0EBA90699}"/>
              </a:ext>
            </a:extLst>
          </p:cNvPr>
          <p:cNvSpPr/>
          <p:nvPr/>
        </p:nvSpPr>
        <p:spPr>
          <a:xfrm rot="9118461">
            <a:off x="1396527" y="1789140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: штриховая вправо 148">
            <a:extLst>
              <a:ext uri="{FF2B5EF4-FFF2-40B4-BE49-F238E27FC236}">
                <a16:creationId xmlns:a16="http://schemas.microsoft.com/office/drawing/2014/main" id="{D5A0A0AC-770D-4467-B5CC-FEE8AC3BA232}"/>
              </a:ext>
            </a:extLst>
          </p:cNvPr>
          <p:cNvSpPr/>
          <p:nvPr/>
        </p:nvSpPr>
        <p:spPr>
          <a:xfrm rot="1664530">
            <a:off x="5061971" y="1772496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: штриховая вправо 149">
            <a:extLst>
              <a:ext uri="{FF2B5EF4-FFF2-40B4-BE49-F238E27FC236}">
                <a16:creationId xmlns:a16="http://schemas.microsoft.com/office/drawing/2014/main" id="{E0A97264-871B-48C7-828D-418A372839BE}"/>
              </a:ext>
            </a:extLst>
          </p:cNvPr>
          <p:cNvSpPr/>
          <p:nvPr/>
        </p:nvSpPr>
        <p:spPr>
          <a:xfrm rot="5400000">
            <a:off x="3249632" y="2916641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: штриховая вправо 150">
            <a:extLst>
              <a:ext uri="{FF2B5EF4-FFF2-40B4-BE49-F238E27FC236}">
                <a16:creationId xmlns:a16="http://schemas.microsoft.com/office/drawing/2014/main" id="{F924BB12-A048-4891-BE9D-2D7E08F4BBDC}"/>
              </a:ext>
            </a:extLst>
          </p:cNvPr>
          <p:cNvSpPr/>
          <p:nvPr/>
        </p:nvSpPr>
        <p:spPr>
          <a:xfrm rot="7570325">
            <a:off x="1978492" y="2593526"/>
            <a:ext cx="2138247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: штриховая вправо 151">
            <a:extLst>
              <a:ext uri="{FF2B5EF4-FFF2-40B4-BE49-F238E27FC236}">
                <a16:creationId xmlns:a16="http://schemas.microsoft.com/office/drawing/2014/main" id="{968CA2D6-17F7-4AC5-8E92-87774976F721}"/>
              </a:ext>
            </a:extLst>
          </p:cNvPr>
          <p:cNvSpPr/>
          <p:nvPr/>
        </p:nvSpPr>
        <p:spPr>
          <a:xfrm rot="3266494">
            <a:off x="4402690" y="2592586"/>
            <a:ext cx="2143630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id="{12B4EC81-20BC-4D90-9EDC-F3EA83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22" y="2343385"/>
            <a:ext cx="1277549" cy="9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09685E4C-D78E-4537-A34B-671EEACD0E94}"/>
              </a:ext>
            </a:extLst>
          </p:cNvPr>
          <p:cNvSpPr/>
          <p:nvPr/>
        </p:nvSpPr>
        <p:spPr>
          <a:xfrm>
            <a:off x="10345695" y="3802792"/>
            <a:ext cx="710513" cy="574589"/>
          </a:xfrm>
          <a:custGeom>
            <a:avLst/>
            <a:gdLst>
              <a:gd name="connsiteX0" fmla="*/ 308919 w 710513"/>
              <a:gd name="connsiteY0" fmla="*/ 0 h 574589"/>
              <a:gd name="connsiteX1" fmla="*/ 194619 w 710513"/>
              <a:gd name="connsiteY1" fmla="*/ 49427 h 574589"/>
              <a:gd name="connsiteX2" fmla="*/ 86497 w 710513"/>
              <a:gd name="connsiteY2" fmla="*/ 281116 h 574589"/>
              <a:gd name="connsiteX3" fmla="*/ 0 w 710513"/>
              <a:gd name="connsiteY3" fmla="*/ 296562 h 574589"/>
              <a:gd name="connsiteX4" fmla="*/ 9267 w 710513"/>
              <a:gd name="connsiteY4" fmla="*/ 475735 h 574589"/>
              <a:gd name="connsiteX5" fmla="*/ 6178 w 710513"/>
              <a:gd name="connsiteY5" fmla="*/ 574589 h 574589"/>
              <a:gd name="connsiteX6" fmla="*/ 540608 w 710513"/>
              <a:gd name="connsiteY6" fmla="*/ 537519 h 574589"/>
              <a:gd name="connsiteX7" fmla="*/ 679621 w 710513"/>
              <a:gd name="connsiteY7" fmla="*/ 562232 h 574589"/>
              <a:gd name="connsiteX8" fmla="*/ 695067 w 710513"/>
              <a:gd name="connsiteY8" fmla="*/ 466467 h 574589"/>
              <a:gd name="connsiteX9" fmla="*/ 710513 w 710513"/>
              <a:gd name="connsiteY9" fmla="*/ 305830 h 574589"/>
              <a:gd name="connsiteX10" fmla="*/ 574589 w 710513"/>
              <a:gd name="connsiteY10" fmla="*/ 145192 h 574589"/>
              <a:gd name="connsiteX11" fmla="*/ 444843 w 710513"/>
              <a:gd name="connsiteY11" fmla="*/ 145192 h 574589"/>
              <a:gd name="connsiteX12" fmla="*/ 308919 w 710513"/>
              <a:gd name="connsiteY12" fmla="*/ 0 h 57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513" h="574589">
                <a:moveTo>
                  <a:pt x="308919" y="0"/>
                </a:moveTo>
                <a:lnTo>
                  <a:pt x="194619" y="49427"/>
                </a:lnTo>
                <a:lnTo>
                  <a:pt x="86497" y="281116"/>
                </a:lnTo>
                <a:lnTo>
                  <a:pt x="0" y="296562"/>
                </a:lnTo>
                <a:lnTo>
                  <a:pt x="9267" y="475735"/>
                </a:lnTo>
                <a:cubicBezTo>
                  <a:pt x="8237" y="508686"/>
                  <a:pt x="7208" y="541638"/>
                  <a:pt x="6178" y="574589"/>
                </a:cubicBezTo>
                <a:lnTo>
                  <a:pt x="540608" y="537519"/>
                </a:lnTo>
                <a:lnTo>
                  <a:pt x="679621" y="562232"/>
                </a:lnTo>
                <a:lnTo>
                  <a:pt x="695067" y="466467"/>
                </a:lnTo>
                <a:lnTo>
                  <a:pt x="710513" y="305830"/>
                </a:lnTo>
                <a:lnTo>
                  <a:pt x="574589" y="145192"/>
                </a:lnTo>
                <a:lnTo>
                  <a:pt x="444843" y="145192"/>
                </a:lnTo>
                <a:lnTo>
                  <a:pt x="308919" y="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1C72D76-B33B-4031-847C-B9B991271497}"/>
              </a:ext>
            </a:extLst>
          </p:cNvPr>
          <p:cNvSpPr/>
          <p:nvPr/>
        </p:nvSpPr>
        <p:spPr>
          <a:xfrm>
            <a:off x="1473439" y="4464081"/>
            <a:ext cx="1229454" cy="492832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ФИЛИАЛ 1</a:t>
            </a:r>
            <a:endParaRPr lang="ru-RU" sz="1000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ул. </a:t>
            </a:r>
            <a:r>
              <a:rPr lang="ru-RU" sz="1000" dirty="0" err="1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Уржумская</a:t>
            </a:r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, 4А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2CEFA6F7-B152-4F68-AB5C-147D087105C7}"/>
              </a:ext>
            </a:extLst>
          </p:cNvPr>
          <p:cNvSpPr txBox="1"/>
          <p:nvPr/>
        </p:nvSpPr>
        <p:spPr>
          <a:xfrm>
            <a:off x="5710538" y="4543038"/>
            <a:ext cx="1243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3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Полярная, 28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BD38E93-4157-4EC4-BCDC-887E586CF73E}"/>
              </a:ext>
            </a:extLst>
          </p:cNvPr>
          <p:cNvSpPr/>
          <p:nvPr/>
        </p:nvSpPr>
        <p:spPr>
          <a:xfrm>
            <a:off x="379008" y="3605702"/>
            <a:ext cx="1229454" cy="4833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Администрация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(+ММГ, ФЛГ, УЗИ)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CC463692-16B2-4F02-9D0C-6CF651DCB87C}"/>
              </a:ext>
            </a:extLst>
          </p:cNvPr>
          <p:cNvSpPr/>
          <p:nvPr/>
        </p:nvSpPr>
        <p:spPr>
          <a:xfrm rot="10992068">
            <a:off x="2036340" y="3901588"/>
            <a:ext cx="4403896" cy="2776205"/>
          </a:xfrm>
          <a:prstGeom prst="arc">
            <a:avLst>
              <a:gd name="adj1" fmla="val 10327493"/>
              <a:gd name="adj2" fmla="val 21402967"/>
            </a:avLst>
          </a:prstGeom>
          <a:ln w="76200">
            <a:solidFill>
              <a:schemeClr val="accent6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>
            <a:extLst>
              <a:ext uri="{FF2B5EF4-FFF2-40B4-BE49-F238E27FC236}">
                <a16:creationId xmlns:a16="http://schemas.microsoft.com/office/drawing/2014/main" id="{4B508EED-8524-4CA2-A7D0-DDAD416B73A9}"/>
              </a:ext>
            </a:extLst>
          </p:cNvPr>
          <p:cNvSpPr/>
          <p:nvPr/>
        </p:nvSpPr>
        <p:spPr>
          <a:xfrm rot="10992068">
            <a:off x="2053448" y="4331523"/>
            <a:ext cx="2365025" cy="1925626"/>
          </a:xfrm>
          <a:prstGeom prst="arc">
            <a:avLst>
              <a:gd name="adj1" fmla="val 10849022"/>
              <a:gd name="adj2" fmla="val 21402967"/>
            </a:avLst>
          </a:prstGeom>
          <a:ln w="76200">
            <a:solidFill>
              <a:schemeClr val="accent6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>
            <a:extLst>
              <a:ext uri="{FF2B5EF4-FFF2-40B4-BE49-F238E27FC236}">
                <a16:creationId xmlns:a16="http://schemas.microsoft.com/office/drawing/2014/main" id="{7FFD9D73-4CBD-4154-9073-8955FDFFD722}"/>
              </a:ext>
            </a:extLst>
          </p:cNvPr>
          <p:cNvSpPr/>
          <p:nvPr/>
        </p:nvSpPr>
        <p:spPr>
          <a:xfrm rot="10992068" flipH="1">
            <a:off x="500596" y="4080093"/>
            <a:ext cx="1544477" cy="2250558"/>
          </a:xfrm>
          <a:prstGeom prst="arc">
            <a:avLst>
              <a:gd name="adj1" fmla="val 6519592"/>
              <a:gd name="adj2" fmla="val 21402967"/>
            </a:avLst>
          </a:prstGeom>
          <a:ln w="76200">
            <a:solidFill>
              <a:schemeClr val="accent6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1C15BDB-4FFB-4252-931E-0B8F7869B299}"/>
              </a:ext>
            </a:extLst>
          </p:cNvPr>
          <p:cNvSpPr txBox="1"/>
          <p:nvPr/>
        </p:nvSpPr>
        <p:spPr>
          <a:xfrm>
            <a:off x="2178477" y="3783045"/>
            <a:ext cx="4246980" cy="278674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170104"/>
              </a:avLst>
            </a:prstTxWarp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25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мин автобусом 428 от остановки к-т Сатурн до остановки Поликлиника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8991D1-B627-4CE3-91A3-FAFC73A6DAFA}"/>
              </a:ext>
            </a:extLst>
          </p:cNvPr>
          <p:cNvSpPr txBox="1"/>
          <p:nvPr/>
        </p:nvSpPr>
        <p:spPr>
          <a:xfrm rot="1450109">
            <a:off x="921627" y="4310468"/>
            <a:ext cx="1115407" cy="178981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060352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пешком 15 мин, либо 3 остановки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автобусе 185 </a:t>
            </a:r>
          </a:p>
        </p:txBody>
      </p:sp>
    </p:spTree>
    <p:extLst>
      <p:ext uri="{BB962C8B-B14F-4D97-AF65-F5344CB8AC3E}">
        <p14:creationId xmlns:p14="http://schemas.microsoft.com/office/powerpoint/2010/main" val="27638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и численность населения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198AFE5-FF49-4E65-9001-7BBC2AA9E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518644"/>
              </p:ext>
            </p:extLst>
          </p:nvPr>
        </p:nvGraphicFramePr>
        <p:xfrm>
          <a:off x="191344" y="2523753"/>
          <a:ext cx="5087888" cy="419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FEE638A-C5AE-41C7-B5DC-A0481DD4A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21940"/>
              </p:ext>
            </p:extLst>
          </p:nvPr>
        </p:nvGraphicFramePr>
        <p:xfrm>
          <a:off x="5951984" y="1772816"/>
          <a:ext cx="5784643" cy="6899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3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993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rgbClr val="1B2E51"/>
                          </a:solidFill>
                          <a:latin typeface="+mj-lt"/>
                        </a:rPr>
                        <a:t>Всего в ГБУЗ</a:t>
                      </a:r>
                      <a:r>
                        <a:rPr lang="ru-RU" sz="2100" baseline="0" dirty="0">
                          <a:solidFill>
                            <a:srgbClr val="1B2E51"/>
                          </a:solidFill>
                          <a:latin typeface="+mj-lt"/>
                        </a:rPr>
                        <a:t> «ГП № 107 ДЗМ»</a:t>
                      </a:r>
                      <a:endParaRPr lang="ru-RU" sz="2100" dirty="0">
                        <a:solidFill>
                          <a:srgbClr val="1B2E51"/>
                        </a:solidFill>
                        <a:latin typeface="+mj-lt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rgbClr val="1B2E51"/>
                          </a:solidFill>
                          <a:latin typeface="+mj-lt"/>
                        </a:rPr>
                        <a:t>241 010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2419CD7-03E1-4C2A-9A83-B12C54BAD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46501"/>
              </p:ext>
            </p:extLst>
          </p:nvPr>
        </p:nvGraphicFramePr>
        <p:xfrm>
          <a:off x="5975987" y="2824404"/>
          <a:ext cx="5784643" cy="6110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3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88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chemeClr val="tx1"/>
                          </a:solidFill>
                          <a:latin typeface="+mj-lt"/>
                        </a:rPr>
                        <a:t>Филиал № 1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rgbClr val="1B2E51"/>
                          </a:solidFill>
                          <a:latin typeface="+mj-lt"/>
                        </a:rPr>
                        <a:t>54 520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652A781-A057-4F3C-ACAE-6B6680D46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76119"/>
              </p:ext>
            </p:extLst>
          </p:nvPr>
        </p:nvGraphicFramePr>
        <p:xfrm>
          <a:off x="5963763" y="3861048"/>
          <a:ext cx="5784643" cy="152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3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88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rgbClr val="47B1D8"/>
                          </a:solidFill>
                          <a:latin typeface="+mj-lt"/>
                        </a:rPr>
                        <a:t>Филиал № 1 </a:t>
                      </a:r>
                    </a:p>
                    <a:p>
                      <a:pPr algn="ctr"/>
                      <a:r>
                        <a:rPr lang="ru-RU" sz="2100" b="0" dirty="0">
                          <a:solidFill>
                            <a:srgbClr val="47B1D8"/>
                          </a:solidFill>
                          <a:latin typeface="+mj-lt"/>
                        </a:rPr>
                        <a:t>(Бабушкинский)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rgbClr val="47B1D8"/>
                          </a:solidFill>
                          <a:latin typeface="+mj-lt"/>
                        </a:rPr>
                        <a:t>14 175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88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Филиал № 1</a:t>
                      </a:r>
                    </a:p>
                    <a:p>
                      <a:pPr algn="ctr"/>
                      <a:r>
                        <a:rPr lang="ru-RU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(Свиблово)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40 </a:t>
                      </a:r>
                      <a:r>
                        <a:rPr lang="ru-RU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345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602390257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5A4A673-FB8E-45BB-B1B9-F92E01EFB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925396"/>
              </p:ext>
            </p:extLst>
          </p:nvPr>
        </p:nvGraphicFramePr>
        <p:xfrm>
          <a:off x="191344" y="468458"/>
          <a:ext cx="5087888" cy="335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357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Подразделения в составе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2B7BED-3132-4814-9C16-B4AD52BC6784}"/>
              </a:ext>
            </a:extLst>
          </p:cNvPr>
          <p:cNvSpPr/>
          <p:nvPr/>
        </p:nvSpPr>
        <p:spPr>
          <a:xfrm>
            <a:off x="515787" y="1003797"/>
            <a:ext cx="6096000" cy="5597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терапевтические отделения</a:t>
            </a:r>
            <a:r>
              <a:rPr lang="ru-RU" sz="1600" b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плановый прием,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дежурных врачей,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врачей для пациентов с </a:t>
            </a:r>
            <a:r>
              <a:rPr lang="ru-RU" sz="1200" i="1" dirty="0" err="1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мн.хроническими</a:t>
            </a: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заболеваниями,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для пациентов с ОРВИ,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помощи на дому: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Плановая помощь пациентам, в том числе с ОРВИ и НКВИ,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патронажная служба,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профилактики</a:t>
            </a: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телемедицинский центр,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хирургическое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офтальмологическое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оториноларингологическое отделение,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урологическое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эндокринологическое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кардиологов,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неврологов,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консультативно-диагностическое отделение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инфекционист, аллерголог, пульмонолог, гастроэнтеролог,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функциональной диагностики,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лучевой диагностики</a:t>
            </a:r>
            <a:endParaRPr lang="ru-RU" sz="1600" dirty="0">
              <a:solidFill>
                <a:srgbClr val="1B2E5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AB8DAF-8C54-4BB9-906B-B3D6F13496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5" y="2904521"/>
            <a:ext cx="2611214" cy="1860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813E11-7A72-4876-86F3-624FC8531A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2"/>
          <a:stretch/>
        </p:blipFill>
        <p:spPr>
          <a:xfrm>
            <a:off x="8644621" y="4886528"/>
            <a:ext cx="2784731" cy="14602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39F7E-B13A-4EAF-A2EC-D972FF8BB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621" y="2906867"/>
            <a:ext cx="2784731" cy="18579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C10694-E448-41F5-B3A7-22283D836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6" y="4870550"/>
            <a:ext cx="2624446" cy="14762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4D0713-C8F4-4715-AEEB-56807C8B6B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06" y="1335252"/>
            <a:ext cx="2611214" cy="14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Штаты и кадры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DE19661-6C7E-44C9-AB15-D8BDB81E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57630"/>
              </p:ext>
            </p:extLst>
          </p:nvPr>
        </p:nvGraphicFramePr>
        <p:xfrm>
          <a:off x="4072420" y="1496232"/>
          <a:ext cx="7124701" cy="32418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3973">
                  <a:extLst>
                    <a:ext uri="{9D8B030D-6E8A-4147-A177-3AD203B41FA5}">
                      <a16:colId xmlns:a16="http://schemas.microsoft.com/office/drawing/2014/main" val="2190491302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val="3489902840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val="692797705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val="322144873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val="2664195275"/>
                    </a:ext>
                  </a:extLst>
                </a:gridCol>
              </a:tblGrid>
              <a:tr h="5598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Должности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2021 год (на 1 января)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2022 год (на 1 января)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18664"/>
                  </a:ext>
                </a:extLst>
              </a:tr>
              <a:tr h="100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Занято должностей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Физических лиц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Занято должностей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Физических лиц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34499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Врачи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388,5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314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346,25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291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29652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в т.ч. участковые + ВОП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171,25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163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140,25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149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23561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Средний медицинский персонал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341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337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352,5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340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80482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в т.ч. участковые + ВОП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111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30899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Итого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729,5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651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698,75</a:t>
                      </a: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631</a:t>
                      </a: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1866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1FE9C16-6944-4FC4-9767-A06692F1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3" y="1631242"/>
            <a:ext cx="2234031" cy="2234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68484E-AB17-453C-AD93-228EBF91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05" y="4615597"/>
            <a:ext cx="2131507" cy="2131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5E7978D-3A4D-4511-B952-D846CD33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30" y="1139024"/>
            <a:ext cx="2034188" cy="2034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BC75EFF-CB5B-4E26-A0E7-BBD935B8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391"/>
            <a:ext cx="2131507" cy="2131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75D826C-C57A-47A6-AEEA-93AA64AC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08" y="3372302"/>
            <a:ext cx="2204295" cy="2204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4A64C6A-E987-4620-8CB4-38183DE3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18260" y="4932273"/>
            <a:ext cx="1715653" cy="1715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D829F88-5323-47E3-A5D5-F36D9004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5557" y="4991937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D3B0167-A06F-44D6-AFC5-17AA4702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15" y="4615597"/>
            <a:ext cx="1990660" cy="1990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85B3462-3466-4569-AB2B-98981C1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3" y="1644344"/>
            <a:ext cx="2234031" cy="2234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E41F228-8DE6-49E9-A3BB-29E48777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05" y="4628699"/>
            <a:ext cx="2131507" cy="2131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4CC42860-DFED-432E-88E3-A979F3A0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30" y="1152126"/>
            <a:ext cx="2034188" cy="2034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47FE0E89-658F-49FF-9FAD-204938AC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6493"/>
            <a:ext cx="2131507" cy="2131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390730EF-2406-4522-A46F-CC10D9DB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08" y="3385404"/>
            <a:ext cx="2204295" cy="2204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94F70FE4-90F3-4E07-9DA2-5012EFA2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18260" y="4945375"/>
            <a:ext cx="1715653" cy="1715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CEBCE246-C117-4E48-9FF4-DBDCDB29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5557" y="5005039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9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возможности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9C53318-C5BE-4FE2-BBF5-86F508928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1063"/>
              </p:ext>
            </p:extLst>
          </p:nvPr>
        </p:nvGraphicFramePr>
        <p:xfrm>
          <a:off x="5801074" y="1129881"/>
          <a:ext cx="5167372" cy="38250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6478">
                  <a:extLst>
                    <a:ext uri="{9D8B030D-6E8A-4147-A177-3AD203B41FA5}">
                      <a16:colId xmlns:a16="http://schemas.microsoft.com/office/drawing/2014/main" val="1587473965"/>
                    </a:ext>
                  </a:extLst>
                </a:gridCol>
                <a:gridCol w="946901">
                  <a:extLst>
                    <a:ext uri="{9D8B030D-6E8A-4147-A177-3AD203B41FA5}">
                      <a16:colId xmlns:a16="http://schemas.microsoft.com/office/drawing/2014/main" val="2257209801"/>
                    </a:ext>
                  </a:extLst>
                </a:gridCol>
                <a:gridCol w="743993">
                  <a:extLst>
                    <a:ext uri="{9D8B030D-6E8A-4147-A177-3AD203B41FA5}">
                      <a16:colId xmlns:a16="http://schemas.microsoft.com/office/drawing/2014/main" val="2076249708"/>
                    </a:ext>
                  </a:extLst>
                </a:gridCol>
              </a:tblGrid>
              <a:tr h="4159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Наименование оборудования</a:t>
                      </a:r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Количество единиц оборудования</a:t>
                      </a:r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7152"/>
                  </a:ext>
                </a:extLst>
              </a:tr>
              <a:tr h="759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1B2E51"/>
                          </a:solidFill>
                          <a:effectLst/>
                        </a:rPr>
                        <a:t>ГБУЗ "ГП № 107 ДЗМ"</a:t>
                      </a:r>
                      <a:endParaRPr lang="ru-RU" sz="1100" b="1" i="0" u="none" strike="noStrike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Филиал № 1</a:t>
                      </a:r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16259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Ультразвуковое 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28187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Рентгенологическое, в т.ч.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715244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рентгенологический аппарат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92156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маммограф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5544538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флюорограф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64814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Офтальмологическое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8103784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Функциональной диагностики, в т.ч.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6839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ЭКГ,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5883721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</a:t>
                      </a:r>
                      <a:r>
                        <a:rPr lang="ru-RU" sz="1100" u="none" strike="noStrike" dirty="0" err="1">
                          <a:solidFill>
                            <a:srgbClr val="1B2E51"/>
                          </a:solidFill>
                          <a:effectLst/>
                        </a:rPr>
                        <a:t>холтеровское</a:t>
                      </a:r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 мониторирование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94717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Эндоскопическое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4835123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Отоларингологическое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82379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1549521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AE70E8-75A3-4737-9932-BA1BFA4EFA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6"/>
          <a:stretch/>
        </p:blipFill>
        <p:spPr>
          <a:xfrm>
            <a:off x="8602973" y="4954891"/>
            <a:ext cx="2555254" cy="172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17A062-CD4E-4990-A606-4B565AEE26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00" y="4957702"/>
            <a:ext cx="2583567" cy="172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5F79DB-C356-4F64-9EE2-236F093F22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032409"/>
            <a:ext cx="4874695" cy="274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C05D8-7FD4-4569-8F3E-7BEB43BFD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195085"/>
            <a:ext cx="4874693" cy="274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11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 жителей района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F665CE5-77D3-421A-A4E0-EA7D174DB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07380"/>
              </p:ext>
            </p:extLst>
          </p:nvPr>
        </p:nvGraphicFramePr>
        <p:xfrm>
          <a:off x="0" y="972048"/>
          <a:ext cx="12191999" cy="588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5998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с инвалидами и участниками ВОВ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9CAA44-D352-4925-B9B8-049448145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15853"/>
              </p:ext>
            </p:extLst>
          </p:nvPr>
        </p:nvGraphicFramePr>
        <p:xfrm>
          <a:off x="4133881" y="1503779"/>
          <a:ext cx="6666206" cy="4854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9984">
                  <a:extLst>
                    <a:ext uri="{9D8B030D-6E8A-4147-A177-3AD203B41FA5}">
                      <a16:colId xmlns:a16="http://schemas.microsoft.com/office/drawing/2014/main" val="3545737055"/>
                    </a:ext>
                  </a:extLst>
                </a:gridCol>
                <a:gridCol w="1123111">
                  <a:extLst>
                    <a:ext uri="{9D8B030D-6E8A-4147-A177-3AD203B41FA5}">
                      <a16:colId xmlns:a16="http://schemas.microsoft.com/office/drawing/2014/main" val="2879163793"/>
                    </a:ext>
                  </a:extLst>
                </a:gridCol>
                <a:gridCol w="1123111">
                  <a:extLst>
                    <a:ext uri="{9D8B030D-6E8A-4147-A177-3AD203B41FA5}">
                      <a16:colId xmlns:a16="http://schemas.microsoft.com/office/drawing/2014/main" val="862871707"/>
                    </a:ext>
                  </a:extLst>
                </a:gridCol>
              </a:tblGrid>
              <a:tr h="7699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Участники ВОВ,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том числе инвалиды 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672309"/>
                  </a:ext>
                </a:extLst>
              </a:tr>
              <a:tr h="33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864590"/>
                  </a:ext>
                </a:extLst>
              </a:tr>
              <a:tr h="70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19552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Снято с диспансерного наблюдения в течение отчетного года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5667922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 том числе:    выехало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74008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                          умерло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49690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Состоит по группам инвалидности:                                                    I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7130466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                                                       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096852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                                                               III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2613525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Получили стационарное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54328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Получили санаторно-курортное лечение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4042847"/>
                  </a:ext>
                </a:extLst>
              </a:tr>
            </a:tbl>
          </a:graphicData>
        </a:graphic>
      </p:graphicFrame>
      <p:pic>
        <p:nvPicPr>
          <p:cNvPr id="8" name="Picture 4" descr="Картинки по запросу &quot;московский стандарт поликлиники&quot;">
            <a:extLst>
              <a:ext uri="{FF2B5EF4-FFF2-40B4-BE49-F238E27FC236}">
                <a16:creationId xmlns:a16="http://schemas.microsoft.com/office/drawing/2014/main" id="{365DA361-D176-4F0C-B93D-BE0CD09E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4" y="2951638"/>
            <a:ext cx="2301024" cy="19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CE2CC1-9478-4105-B18A-E5C2D07215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4" y="5103147"/>
            <a:ext cx="1675101" cy="111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79C3F7-ABF3-402F-BB9B-74A76F3553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4" y="1641714"/>
            <a:ext cx="1673283" cy="111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83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651064" y="2956040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E474042-3C46-4AD7-A658-24A1A2D518D8}"/>
              </a:ext>
            </a:extLst>
          </p:cNvPr>
          <p:cNvSpPr/>
          <p:nvPr/>
        </p:nvSpPr>
        <p:spPr>
          <a:xfrm>
            <a:off x="3352737" y="1266878"/>
            <a:ext cx="6317835" cy="3043851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Заведующая филиалом № 1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ЛИСТРАДЕНКОВА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Людмила Владимировна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Москва,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Уржумская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4А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тел +7 (495) 480-61-07</a:t>
            </a:r>
            <a:endParaRPr lang="ru-RU" sz="1600" dirty="0">
              <a:solidFill>
                <a:srgbClr val="1B2E5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F166B1-B87C-465E-9754-62CAC752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7B1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74" y="1417001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208194">
            <a:off x="3200962" y="1436936"/>
            <a:ext cx="422545" cy="44330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618461-B4F9-4F74-9D45-C0DEABF96420}"/>
              </a:ext>
            </a:extLst>
          </p:cNvPr>
          <p:cNvSpPr/>
          <p:nvPr/>
        </p:nvSpPr>
        <p:spPr>
          <a:xfrm>
            <a:off x="1037757" y="4436745"/>
            <a:ext cx="8393626" cy="2241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Мы в интернете и социальных сетях, подписывайтесь!</a:t>
            </a:r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869016" y="2442942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0AAB2DE-A65D-41A7-8430-BCBB5BF803DA}"/>
              </a:ext>
            </a:extLst>
          </p:cNvPr>
          <p:cNvGrpSpPr/>
          <p:nvPr/>
        </p:nvGrpSpPr>
        <p:grpSpPr>
          <a:xfrm>
            <a:off x="3423964" y="4872311"/>
            <a:ext cx="5496287" cy="1643779"/>
            <a:chOff x="1019623" y="9920148"/>
            <a:chExt cx="7480451" cy="173581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704E903-6EF9-483C-8D2D-81D497E03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2" t="39420" r="16516" b="22276"/>
            <a:stretch/>
          </p:blipFill>
          <p:spPr>
            <a:xfrm>
              <a:off x="3716594" y="9935990"/>
              <a:ext cx="2155457" cy="1704125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5A4904D3-2234-4661-81CB-3C36C92F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7" t="40913" r="14855" b="22538"/>
            <a:stretch/>
          </p:blipFill>
          <p:spPr>
            <a:xfrm>
              <a:off x="1019623" y="9996546"/>
              <a:ext cx="2198431" cy="162772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914A89F-A5DC-44F9-B62E-F5E28402A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 t="40132" r="15843" b="21317"/>
            <a:stretch/>
          </p:blipFill>
          <p:spPr>
            <a:xfrm>
              <a:off x="6405226" y="9920148"/>
              <a:ext cx="2094848" cy="1735810"/>
            </a:xfrm>
            <a:prstGeom prst="rect">
              <a:avLst/>
            </a:prstGeom>
          </p:spPr>
        </p:pic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3C370E9E-9259-4C00-AAF9-D9777650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64" y="4818642"/>
            <a:ext cx="1842274" cy="18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09B563F-C956-4FB5-80DC-A1820F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666" r="19876" b="297"/>
          <a:stretch>
            <a:fillRect/>
          </a:stretch>
        </p:blipFill>
        <p:spPr bwMode="auto">
          <a:xfrm>
            <a:off x="5998894" y="165771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8264994" y="40115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E474042-3C46-4AD7-A658-24A1A2D518D8}"/>
              </a:ext>
            </a:extLst>
          </p:cNvPr>
          <p:cNvSpPr/>
          <p:nvPr/>
        </p:nvSpPr>
        <p:spPr>
          <a:xfrm>
            <a:off x="8996516" y="510270"/>
            <a:ext cx="204113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EED813-9D3E-4F68-9B32-D2612A090904}"/>
              </a:ext>
            </a:extLst>
          </p:cNvPr>
          <p:cNvSpPr txBox="1"/>
          <p:nvPr/>
        </p:nvSpPr>
        <p:spPr>
          <a:xfrm>
            <a:off x="9031970" y="49257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капитальный ремонт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8875170" y="562220"/>
            <a:ext cx="190214" cy="19857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25261" b="1832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DB30998-BC87-47F1-B9FB-EC7A3828690C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93BBEB06-38B7-493C-AA81-5C41348775F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9CAC559-E633-4D11-94AA-5DAD3061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1CF4A36-31AA-4205-8066-A26392587E3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9C96E-0A15-4205-A528-92010030770C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B1C0B-BF51-4E02-A444-7FBD0D28A21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B5857-FCF4-452E-83E0-C2206D5A9371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CC448-2EB4-4400-A98B-A62001164869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EC7F662-53BC-486F-B872-0272D9D33AE0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7F65E0-2EA7-42C7-BAE6-B6F6A3921527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2AAEF2-B53C-492F-A76B-D889E9E1D6AC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D8237B8-6EE9-40AF-8364-FF09226DC310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BDDDA13-4DB2-44E2-BEE7-B17E43A4AEFB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9E197F-DBF7-44BC-9439-029647F19061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A40CA7-B950-4F71-9EEA-A7A2E5768BAD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6D51C1A-7905-4BB8-A68F-9F30B6FC0E97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DC5AC3A-B295-4A97-879E-0195A577873A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33D55-7F1E-44A4-84E0-F8E604CEA0BD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0218AF6A-618F-4DB1-9D57-7EA186C9D764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A3D2652A-F6AC-4EC4-AC93-DBB846E58CEF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5227EFE-7CA5-4901-8861-E4A770DE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grpFill/>
          </p:spPr>
        </p:pic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20C1C5BA-80D1-4D73-BDDD-FAF9D75D5D61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B36528-253F-4933-A35E-C15A1122D3EE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02E331-2A2C-494F-9A7B-133B928460D6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7A8BC6-E4C7-42BB-B029-803569FCF4D6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C8620F-5FB5-48DE-9070-D4A20A180B66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B26298D7-2A60-44C6-AA12-90871B45B18D}"/>
              </a:ext>
            </a:extLst>
          </p:cNvPr>
          <p:cNvGrpSpPr/>
          <p:nvPr/>
        </p:nvGrpSpPr>
        <p:grpSpPr>
          <a:xfrm>
            <a:off x="3867078" y="5265110"/>
            <a:ext cx="584092" cy="591012"/>
            <a:chOff x="6217285" y="4406880"/>
            <a:chExt cx="584092" cy="59101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963A27D-33A1-4E9E-9C97-9987452D446D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B3D11EA-758E-48AB-B31B-5E19D1F5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C751D9C-ED83-4690-92CA-95463E1D363F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49EE9DD-E18E-44B1-86FB-27636F6293EC}"/>
              </a:ext>
            </a:extLst>
          </p:cNvPr>
          <p:cNvGrpSpPr/>
          <p:nvPr/>
        </p:nvGrpSpPr>
        <p:grpSpPr>
          <a:xfrm>
            <a:off x="6361680" y="5231616"/>
            <a:ext cx="574110" cy="615104"/>
            <a:chOff x="8517273" y="4402955"/>
            <a:chExt cx="574110" cy="61510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3B6A87B1-94CD-4B70-910B-56C8984801B3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B8141D9E-E922-4EC1-A16B-73314DF0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89CFB57-766F-4F44-A427-13E23E50AAC8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C654AD4-48E2-4E4D-867A-BA235A0C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163" r="1694" b="3003"/>
          <a:stretch/>
        </p:blipFill>
        <p:spPr bwMode="auto">
          <a:xfrm>
            <a:off x="7413414" y="1439815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11648" r="16404" b="5080"/>
          <a:stretch>
            <a:fillRect/>
          </a:stretch>
        </p:blipFill>
        <p:spPr bwMode="auto">
          <a:xfrm>
            <a:off x="10048859" y="4964870"/>
            <a:ext cx="1744408" cy="1503800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id="{2CEBEE71-482A-4DC5-8F4A-31113D882453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68" r="21141" b="1616"/>
          <a:stretch/>
        </p:blipFill>
        <p:spPr bwMode="auto">
          <a:xfrm>
            <a:off x="8602547" y="2031018"/>
            <a:ext cx="3325450" cy="2866765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id="{5EC37209-4C44-4E5F-A79D-40840ECFBB80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6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981197" y="1524603"/>
            <a:ext cx="6354476" cy="24084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Общегородские проекты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51C1A-7905-4BB8-A68F-9F30B6FC0E97}"/>
              </a:ext>
            </a:extLst>
          </p:cNvPr>
          <p:cNvSpPr txBox="1"/>
          <p:nvPr/>
        </p:nvSpPr>
        <p:spPr>
          <a:xfrm>
            <a:off x="1294833" y="2342568"/>
            <a:ext cx="540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82300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3168979" y="1514827"/>
            <a:ext cx="436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743E7635-4CA2-43AD-B531-D084FCDF99EE}"/>
              </a:ext>
            </a:extLst>
          </p:cNvPr>
          <p:cNvSpPr/>
          <p:nvPr/>
        </p:nvSpPr>
        <p:spPr>
          <a:xfrm>
            <a:off x="1771705" y="2927816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F65E0-2EA7-42C7-BAE6-B6F6A3921527}"/>
              </a:ext>
            </a:extLst>
          </p:cNvPr>
          <p:cNvSpPr txBox="1"/>
          <p:nvPr/>
        </p:nvSpPr>
        <p:spPr>
          <a:xfrm>
            <a:off x="1982549" y="2838552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2AAEF2-B53C-492F-A76B-D889E9E1D6AC}"/>
              </a:ext>
            </a:extLst>
          </p:cNvPr>
          <p:cNvSpPr txBox="1"/>
          <p:nvPr/>
        </p:nvSpPr>
        <p:spPr>
          <a:xfrm>
            <a:off x="1768649" y="293667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F8E9C3-6D90-4AFB-8D17-9EBB13DF1B7D}"/>
              </a:ext>
            </a:extLst>
          </p:cNvPr>
          <p:cNvSpPr txBox="1"/>
          <p:nvPr/>
        </p:nvSpPr>
        <p:spPr>
          <a:xfrm>
            <a:off x="2791975" y="2968640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CC448-2EB4-4400-A98B-A62001164869}"/>
              </a:ext>
            </a:extLst>
          </p:cNvPr>
          <p:cNvSpPr txBox="1"/>
          <p:nvPr/>
        </p:nvSpPr>
        <p:spPr>
          <a:xfrm>
            <a:off x="2030987" y="3315397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прошли обследование в 2022 году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DACF85DD-8E59-4125-91E4-F0BC7FCD6D12}"/>
              </a:ext>
            </a:extLst>
          </p:cNvPr>
          <p:cNvSpPr/>
          <p:nvPr/>
        </p:nvSpPr>
        <p:spPr>
          <a:xfrm>
            <a:off x="4414945" y="2911605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E95159-C75C-4C52-828E-6683048ABFC1}"/>
              </a:ext>
            </a:extLst>
          </p:cNvPr>
          <p:cNvSpPr txBox="1"/>
          <p:nvPr/>
        </p:nvSpPr>
        <p:spPr>
          <a:xfrm>
            <a:off x="4638490" y="2822341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9E5F54-DC7B-4D9F-87C3-FEF3476ED0A7}"/>
              </a:ext>
            </a:extLst>
          </p:cNvPr>
          <p:cNvSpPr txBox="1"/>
          <p:nvPr/>
        </p:nvSpPr>
        <p:spPr>
          <a:xfrm>
            <a:off x="4424589" y="2920468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E6DEE9-AFFB-4F97-9A03-763DC35BA3D3}"/>
              </a:ext>
            </a:extLst>
          </p:cNvPr>
          <p:cNvSpPr txBox="1"/>
          <p:nvPr/>
        </p:nvSpPr>
        <p:spPr>
          <a:xfrm>
            <a:off x="4993890" y="295242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6917CBA-052D-4516-A848-7483C307E2DE}"/>
              </a:ext>
            </a:extLst>
          </p:cNvPr>
          <p:cNvSpPr txBox="1"/>
          <p:nvPr/>
        </p:nvSpPr>
        <p:spPr>
          <a:xfrm>
            <a:off x="4638490" y="3367259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них - в нашем павильоне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1025828" y="4570171"/>
            <a:ext cx="10337887" cy="176694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852607" y="4339746"/>
            <a:ext cx="10235606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E4478A91-4E8F-496F-A289-DFAA9B2D5119}"/>
              </a:ext>
            </a:extLst>
          </p:cNvPr>
          <p:cNvSpPr/>
          <p:nvPr/>
        </p:nvSpPr>
        <p:spPr>
          <a:xfrm>
            <a:off x="1334465" y="5142391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2F0036-5BFA-4F98-8868-59ECA482B447}"/>
              </a:ext>
            </a:extLst>
          </p:cNvPr>
          <p:cNvSpPr txBox="1"/>
          <p:nvPr/>
        </p:nvSpPr>
        <p:spPr>
          <a:xfrm>
            <a:off x="1545309" y="5053127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D6635B-89E1-4B24-8808-19C5116B90C2}"/>
              </a:ext>
            </a:extLst>
          </p:cNvPr>
          <p:cNvSpPr txBox="1"/>
          <p:nvPr/>
        </p:nvSpPr>
        <p:spPr>
          <a:xfrm>
            <a:off x="1315340" y="520832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DA62019-319D-4BE6-A34B-59B6C45E8004}"/>
              </a:ext>
            </a:extLst>
          </p:cNvPr>
          <p:cNvSpPr txBox="1"/>
          <p:nvPr/>
        </p:nvSpPr>
        <p:spPr>
          <a:xfrm>
            <a:off x="2641508" y="519151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0F05D9-BD53-40C4-9711-10B1CE101086}"/>
              </a:ext>
            </a:extLst>
          </p:cNvPr>
          <p:cNvSpPr txBox="1"/>
          <p:nvPr/>
        </p:nvSpPr>
        <p:spPr>
          <a:xfrm>
            <a:off x="1560377" y="5549994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 всех взрослых городских поликлиниках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6517978-157B-45DA-B79E-7DB3635378A6}"/>
              </a:ext>
            </a:extLst>
          </p:cNvPr>
          <p:cNvSpPr/>
          <p:nvPr/>
        </p:nvSpPr>
        <p:spPr>
          <a:xfrm>
            <a:off x="4070602" y="5142669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D309D7E-7CB3-4F0A-81B6-6EF53B309124}"/>
              </a:ext>
            </a:extLst>
          </p:cNvPr>
          <p:cNvSpPr txBox="1"/>
          <p:nvPr/>
        </p:nvSpPr>
        <p:spPr>
          <a:xfrm>
            <a:off x="4294147" y="5053405"/>
            <a:ext cx="4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A25ECB8-4F95-482C-AE1C-6B6B7430D537}"/>
              </a:ext>
            </a:extLst>
          </p:cNvPr>
          <p:cNvSpPr txBox="1"/>
          <p:nvPr/>
        </p:nvSpPr>
        <p:spPr>
          <a:xfrm>
            <a:off x="4080246" y="5151532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306EDFE-A79E-4844-A4C5-2074BD9F420A}"/>
              </a:ext>
            </a:extLst>
          </p:cNvPr>
          <p:cNvSpPr txBox="1"/>
          <p:nvPr/>
        </p:nvSpPr>
        <p:spPr>
          <a:xfrm>
            <a:off x="4568219" y="5198344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AC80C6-4DCF-415B-ABE7-25A630C0AB1C}"/>
              </a:ext>
            </a:extLst>
          </p:cNvPr>
          <p:cNvSpPr txBox="1"/>
          <p:nvPr/>
        </p:nvSpPr>
        <p:spPr>
          <a:xfrm>
            <a:off x="4294148" y="5598323"/>
            <a:ext cx="179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уже охвачены программой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1025828" y="4385536"/>
            <a:ext cx="986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динамическое диспансерное наблюдение людей с хроническими заболеваниями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6FA6A84A-C3B8-4B95-AB30-BB1A4EBC2849}"/>
              </a:ext>
            </a:extLst>
          </p:cNvPr>
          <p:cNvSpPr/>
          <p:nvPr/>
        </p:nvSpPr>
        <p:spPr>
          <a:xfrm>
            <a:off x="6271858" y="515960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D96EE5-177F-4393-9F3A-00CAFF2DB89E}"/>
              </a:ext>
            </a:extLst>
          </p:cNvPr>
          <p:cNvSpPr txBox="1"/>
          <p:nvPr/>
        </p:nvSpPr>
        <p:spPr>
          <a:xfrm>
            <a:off x="6415962" y="507033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1C1337-138B-4EBD-A56E-CB85C682A4A2}"/>
              </a:ext>
            </a:extLst>
          </p:cNvPr>
          <p:cNvSpPr txBox="1"/>
          <p:nvPr/>
        </p:nvSpPr>
        <p:spPr>
          <a:xfrm>
            <a:off x="7089562" y="5223332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8D64663-95A3-4C13-AA22-7B9982388866}"/>
              </a:ext>
            </a:extLst>
          </p:cNvPr>
          <p:cNvSpPr txBox="1"/>
          <p:nvPr/>
        </p:nvSpPr>
        <p:spPr>
          <a:xfrm>
            <a:off x="6431030" y="5567206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состоят на диспансерном наблюдении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EF5019F6-B50B-46FA-AE61-442CC923D02B}"/>
              </a:ext>
            </a:extLst>
          </p:cNvPr>
          <p:cNvSpPr/>
          <p:nvPr/>
        </p:nvSpPr>
        <p:spPr>
          <a:xfrm>
            <a:off x="8758485" y="505119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5C18E0-07D2-493E-B128-DF337E78756C}"/>
              </a:ext>
            </a:extLst>
          </p:cNvPr>
          <p:cNvSpPr txBox="1"/>
          <p:nvPr/>
        </p:nvSpPr>
        <p:spPr>
          <a:xfrm>
            <a:off x="8902589" y="496192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254931-291D-4796-83B9-3C6A57D64A5F}"/>
              </a:ext>
            </a:extLst>
          </p:cNvPr>
          <p:cNvSpPr txBox="1"/>
          <p:nvPr/>
        </p:nvSpPr>
        <p:spPr>
          <a:xfrm>
            <a:off x="8917656" y="5458796"/>
            <a:ext cx="241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помощников врача помогают организовать полноценное и неотрывное диспансерное наблюдение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BD7E9DD2-012B-4E8C-9D48-AB12F8CDF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828" y="1456981"/>
            <a:ext cx="1771963" cy="611022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9DF2784-6C18-4CAF-B11F-9F039647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24296" r="23956" b="16409"/>
          <a:stretch/>
        </p:blipFill>
        <p:spPr bwMode="auto">
          <a:xfrm>
            <a:off x="8464992" y="1140788"/>
            <a:ext cx="3108600" cy="2679826"/>
          </a:xfrm>
          <a:custGeom>
            <a:avLst/>
            <a:gdLst>
              <a:gd name="connsiteX0" fmla="*/ 669957 w 3108600"/>
              <a:gd name="connsiteY0" fmla="*/ 0 h 2679826"/>
              <a:gd name="connsiteX1" fmla="*/ 2438643 w 3108600"/>
              <a:gd name="connsiteY1" fmla="*/ 0 h 2679826"/>
              <a:gd name="connsiteX2" fmla="*/ 3108600 w 3108600"/>
              <a:gd name="connsiteY2" fmla="*/ 1339913 h 2679826"/>
              <a:gd name="connsiteX3" fmla="*/ 2438643 w 3108600"/>
              <a:gd name="connsiteY3" fmla="*/ 2679826 h 2679826"/>
              <a:gd name="connsiteX4" fmla="*/ 669957 w 3108600"/>
              <a:gd name="connsiteY4" fmla="*/ 2679826 h 2679826"/>
              <a:gd name="connsiteX5" fmla="*/ 0 w 3108600"/>
              <a:gd name="connsiteY5" fmla="*/ 1339913 h 26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00" h="2679826">
                <a:moveTo>
                  <a:pt x="669957" y="0"/>
                </a:moveTo>
                <a:lnTo>
                  <a:pt x="2438643" y="0"/>
                </a:lnTo>
                <a:lnTo>
                  <a:pt x="3108600" y="1339913"/>
                </a:lnTo>
                <a:lnTo>
                  <a:pt x="2438643" y="2679826"/>
                </a:lnTo>
                <a:lnTo>
                  <a:pt x="669957" y="2679826"/>
                </a:lnTo>
                <a:lnTo>
                  <a:pt x="0" y="13399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7088254" y="2678914"/>
            <a:ext cx="1786838" cy="1540378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BBEB06-38B7-493C-AA81-5C41348775FE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F4EED2B9-05CC-456E-B5A6-6435358656F1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857A4B-24C8-4842-847B-54EA2A8E6F54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1DCA3520-3C2B-46BC-A739-F1FEB31E23F5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58690A-2740-49BA-9CE9-9A33FA798847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42D01A72-862E-4FAF-8EEA-845311931C5F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ACB25E-4412-49EA-828D-0E8A6CFC62B3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7EEE00-33E9-4F31-B149-89362640F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5C8D69-AA91-46B1-8984-3C83E05E81E0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CFB1AFA-3BEA-4505-9FBC-0E84073EA714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CEC96053-3ECF-4D9A-8681-C5F7DAFC75D9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CF7271A-E3EE-4256-A34B-F10E8A4CF7F4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614202C-7D33-4290-BEAB-414A37709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9CE1866-191D-4A32-9453-0E3CB249BEC5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совместно 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48BDD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необходимом количестве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669484-603E-4E77-86AA-D4518163D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t="590" r="9981" b="8101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DB275E6-CC5F-4A2B-8718-107BA6CA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D8A8CEC-3F5F-4844-B2BC-0C76FD2A6232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965347" y="1608129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C85D3E-97C4-4D09-835E-7BBD84CBEA77}"/>
              </a:ext>
            </a:extLst>
          </p:cNvPr>
          <p:cNvSpPr txBox="1"/>
          <p:nvPr/>
        </p:nvSpPr>
        <p:spPr>
          <a:xfrm>
            <a:off x="898296" y="1534753"/>
            <a:ext cx="50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Онкоцентры на базе ведущих больниц города: 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CD27D91-EF7E-4F1F-8AA2-3CE541830290}"/>
              </a:ext>
            </a:extLst>
          </p:cNvPr>
          <p:cNvGrpSpPr/>
          <p:nvPr/>
        </p:nvGrpSpPr>
        <p:grpSpPr>
          <a:xfrm>
            <a:off x="1158324" y="2069287"/>
            <a:ext cx="1735917" cy="483601"/>
            <a:chOff x="1163344" y="3617029"/>
            <a:chExt cx="1735917" cy="483601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id="{EF8FEE0D-9C19-4C5D-A510-6D28820757BB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70F05D9-BD53-40C4-9711-10B1CE101086}"/>
                </a:ext>
              </a:extLst>
            </p:cNvPr>
            <p:cNvSpPr txBox="1"/>
            <p:nvPr/>
          </p:nvSpPr>
          <p:spPr>
            <a:xfrm>
              <a:off x="1300254" y="3688387"/>
              <a:ext cx="159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ГКОБ №1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3473675-B939-4B8A-BD18-37DFDAA09CC5}"/>
              </a:ext>
            </a:extLst>
          </p:cNvPr>
          <p:cNvGrpSpPr/>
          <p:nvPr/>
        </p:nvGrpSpPr>
        <p:grpSpPr>
          <a:xfrm>
            <a:off x="3050064" y="2076727"/>
            <a:ext cx="2129693" cy="656133"/>
            <a:chOff x="2776262" y="3576269"/>
            <a:chExt cx="2129693" cy="65613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id="{36AFA84E-AE9B-4B0A-B35E-A8E99561C3C5}"/>
                </a:ext>
              </a:extLst>
            </p:cNvPr>
            <p:cNvSpPr/>
            <p:nvPr/>
          </p:nvSpPr>
          <p:spPr>
            <a:xfrm>
              <a:off x="2776262" y="357626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56D969-E80A-4635-A1C4-8C719772E45F}"/>
                </a:ext>
              </a:extLst>
            </p:cNvPr>
            <p:cNvSpPr txBox="1"/>
            <p:nvPr/>
          </p:nvSpPr>
          <p:spPr>
            <a:xfrm>
              <a:off x="2913172" y="364762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МКНЦ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А.С. Логинова 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6557D6-2B7A-4951-8C42-78F066A157A4}"/>
              </a:ext>
            </a:extLst>
          </p:cNvPr>
          <p:cNvGrpSpPr/>
          <p:nvPr/>
        </p:nvGrpSpPr>
        <p:grpSpPr>
          <a:xfrm>
            <a:off x="5348904" y="2065604"/>
            <a:ext cx="2129693" cy="656133"/>
            <a:chOff x="4912565" y="3482204"/>
            <a:chExt cx="2129693" cy="656133"/>
          </a:xfrm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id="{58F03AF9-C15F-4A5E-BFC7-D3C1D5A54564}"/>
                </a:ext>
              </a:extLst>
            </p:cNvPr>
            <p:cNvSpPr/>
            <p:nvPr/>
          </p:nvSpPr>
          <p:spPr>
            <a:xfrm>
              <a:off x="4912565" y="3482204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765F70-2656-4C77-9B87-57401FF7BBA0}"/>
                </a:ext>
              </a:extLst>
            </p:cNvPr>
            <p:cNvSpPr txBox="1"/>
            <p:nvPr/>
          </p:nvSpPr>
          <p:spPr>
            <a:xfrm>
              <a:off x="5049475" y="3553562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ГКБ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С.П. Боткина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4AD172E-AE47-46D9-BB82-C3A334C47C7C}"/>
              </a:ext>
            </a:extLst>
          </p:cNvPr>
          <p:cNvGrpSpPr/>
          <p:nvPr/>
        </p:nvGrpSpPr>
        <p:grpSpPr>
          <a:xfrm>
            <a:off x="1918098" y="2855076"/>
            <a:ext cx="2129693" cy="656133"/>
            <a:chOff x="6773495" y="3425260"/>
            <a:chExt cx="2129693" cy="656133"/>
          </a:xfrm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id="{F34BC886-B2B1-47E2-86D9-97F5E3391F84}"/>
                </a:ext>
              </a:extLst>
            </p:cNvPr>
            <p:cNvSpPr/>
            <p:nvPr/>
          </p:nvSpPr>
          <p:spPr>
            <a:xfrm>
              <a:off x="6773495" y="3425260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56AC81D-7A6B-41AB-9717-5A9161CA651A}"/>
                </a:ext>
              </a:extLst>
            </p:cNvPr>
            <p:cNvSpPr txBox="1"/>
            <p:nvPr/>
          </p:nvSpPr>
          <p:spPr>
            <a:xfrm>
              <a:off x="6910405" y="3496618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 err="1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Онкобольница</a:t>
              </a:r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№62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EEF40D9-08C4-478A-A2B5-9C142874F6A4}"/>
              </a:ext>
            </a:extLst>
          </p:cNvPr>
          <p:cNvGrpSpPr/>
          <p:nvPr/>
        </p:nvGrpSpPr>
        <p:grpSpPr>
          <a:xfrm>
            <a:off x="4564545" y="2857656"/>
            <a:ext cx="2129693" cy="656133"/>
            <a:chOff x="8848153" y="3424659"/>
            <a:chExt cx="2129693" cy="656133"/>
          </a:xfrm>
        </p:grpSpPr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id="{D7A8DB51-6273-4ACD-94A1-6AA26DF75C09}"/>
                </a:ext>
              </a:extLst>
            </p:cNvPr>
            <p:cNvSpPr/>
            <p:nvPr/>
          </p:nvSpPr>
          <p:spPr>
            <a:xfrm>
              <a:off x="8848153" y="342465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D9A277B-BAD8-4F6E-B626-E70CF2833211}"/>
                </a:ext>
              </a:extLst>
            </p:cNvPr>
            <p:cNvSpPr txBox="1"/>
            <p:nvPr/>
          </p:nvSpPr>
          <p:spPr>
            <a:xfrm>
              <a:off x="8985063" y="349601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ММКЦ «Коммунарка»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FCB665E-59F3-4D9A-9AA1-D304699F8425}"/>
              </a:ext>
            </a:extLst>
          </p:cNvPr>
          <p:cNvSpPr txBox="1"/>
          <p:nvPr/>
        </p:nvSpPr>
        <p:spPr>
          <a:xfrm>
            <a:off x="1719300" y="4030802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современные лаборатории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B5038F99-FD28-4081-8F8C-8EE99B11A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129508"/>
            <a:ext cx="237788" cy="24824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A7523091-2ECF-4C02-92C5-780B22D7F9CC}"/>
              </a:ext>
            </a:extLst>
          </p:cNvPr>
          <p:cNvSpPr txBox="1"/>
          <p:nvPr/>
        </p:nvSpPr>
        <p:spPr>
          <a:xfrm>
            <a:off x="1719301" y="4493287"/>
            <a:ext cx="56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b="1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ЦАОПы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проведения диагностических исследований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E79C9A4-56A4-47D3-A85C-8B1E8813F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591993"/>
            <a:ext cx="237788" cy="248241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F71085E-D7BE-4960-A614-6375F61919E0}"/>
              </a:ext>
            </a:extLst>
          </p:cNvPr>
          <p:cNvSpPr/>
          <p:nvPr/>
        </p:nvSpPr>
        <p:spPr>
          <a:xfrm>
            <a:off x="1787171" y="3665143"/>
            <a:ext cx="2374188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5FC190-4A70-4A92-9527-CDEC12CC50ED}"/>
              </a:ext>
            </a:extLst>
          </p:cNvPr>
          <p:cNvSpPr txBox="1"/>
          <p:nvPr/>
        </p:nvSpPr>
        <p:spPr>
          <a:xfrm>
            <a:off x="2003177" y="3651164"/>
            <a:ext cx="199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их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FCF350C-561B-4260-94CA-491472114D9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FAA0FD-5887-4C22-AB79-F5EDF9D63995}"/>
              </a:ext>
            </a:extLst>
          </p:cNvPr>
          <p:cNvSpPr txBox="1"/>
          <p:nvPr/>
        </p:nvSpPr>
        <p:spPr>
          <a:xfrm>
            <a:off x="1452441" y="5639530"/>
            <a:ext cx="33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Созданы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сервисы индивидуального сопровождения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психологической помощи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03FD5F3C-A2BA-41B2-9A24-0A5E5367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62322" y="5682579"/>
            <a:ext cx="237788" cy="24824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908A934-6D0F-4694-ACCF-2F55BC66534C}"/>
              </a:ext>
            </a:extLst>
          </p:cNvPr>
          <p:cNvSpPr txBox="1"/>
          <p:nvPr/>
        </p:nvSpPr>
        <p:spPr>
          <a:xfrm>
            <a:off x="5478252" y="5655117"/>
            <a:ext cx="331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Разработаны «клиентские пути»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четкие регламенты и алгоритмы действий при обнаружении ЗНО у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634A9D40-49E0-4175-A51D-7832F7AA8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088133" y="5698166"/>
            <a:ext cx="237788" cy="24824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96A34EF8-FCC7-4433-8833-55ADA7494128}"/>
              </a:ext>
            </a:extLst>
          </p:cNvPr>
          <p:cNvSpPr txBox="1"/>
          <p:nvPr/>
        </p:nvSpPr>
        <p:spPr>
          <a:xfrm>
            <a:off x="9493162" y="5661846"/>
            <a:ext cx="251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рейтинг онкологических стационаров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Москвы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A4C4393-FF09-4DEC-9F8D-920697787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9103043" y="5704895"/>
            <a:ext cx="237788" cy="24824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2D4CCCF-C0D3-4BE7-9928-2C051728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889" r="28852" b="11200"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id="{61923BA0-0908-4D8B-B33F-F12DA8B5CA29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891FB97-59C6-4EB3-B98F-C2E0BEC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9740" r="34967" b="7707"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00B9C9E6-537B-485C-8722-998C7F196ED9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7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697720F-76E8-499A-8493-2D72C5C5C426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961FC6-FA83-43FC-A5E0-DC90565B3C9F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106" name="Шестиугольник 105">
              <a:extLst>
                <a:ext uri="{FF2B5EF4-FFF2-40B4-BE49-F238E27FC236}">
                  <a16:creationId xmlns:a16="http://schemas.microsoft.com/office/drawing/2014/main" id="{700EF87A-E7BF-483B-A2A3-2DC85BB895D0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D309D7E-7CB3-4F0A-81B6-6EF53B309124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A25ECB8-4F95-482C-AE1C-6B6B7430D537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306EDFE-A79E-4844-A4C5-2074BD9F420A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FAC80C6-4DCF-415B-ABE7-25A630C0AB1C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2328F5B-780A-4AC1-994F-F28AEF274090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4210327-F5AD-4448-A9C7-B6FB8D59A2A7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3FDE064-2D7D-45F1-8984-B04D0870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714F530-538C-4B8A-B59F-7E7ABCB81D7F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DEF4B10-17BF-4DA2-92C4-5A68D8C8F1CA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4C779F77-8184-4919-BC72-F502D69B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AC5E11E-462B-4C26-9B19-1A0A6790785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9021272-0B96-48F6-822D-2441B84ED51A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E9EEC88-74AD-4207-82E4-279F3017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83FDE7BE-7F7A-4421-B42E-BA54CD9C57D2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BDED1C5-D59E-4725-B436-CD804F2063F0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D9E8AE-19C5-4AA7-BA42-F86BFBD4EF8C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67542AA-7D83-4063-8AC4-8ED9B557E27B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C1ECE30E-FCF6-4437-A6EE-866B35EF68F1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181383-F3F3-4887-9A03-442B742D53DB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E04196-379E-493F-B0DF-BB4B62FE086A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B21FE1-7FB5-4142-A6A6-C163E9E9786C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FD945A-1AF6-4118-853B-3772959E99DC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5518DD4-07F7-42CB-A52C-CD437FAD40DE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6401D883-CBB7-492C-89B1-315B34CB5B9C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99AB311-C406-4E40-9FEC-9616C6D2C515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2CCAF9-9DD2-4E05-8C8B-9D79B2D82A4D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24BBD53-9B27-4EC4-8CC5-CBBB52ECB361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82261C6-A3E1-46AD-8237-FF9ED6D209CF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488446D-CF67-4612-80F6-569A0DC51539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561209F-FF9B-4A0B-BCCB-E2F0ADA83D95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D1416A1-55F4-4EFE-99CD-2888C5C2D85A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18D91A-97D2-4573-A0C9-514CD8C7807D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8FF224-FB1B-46F8-AF5A-1FAB56F56665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EA0072-A1C1-4419-A133-4F15C94F575D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C574764-7A3E-4DB8-851F-8857937DB07B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393CB2A-704E-4BF5-B30F-E758BAA222DD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D4BFCD-85B8-40C7-A803-9623F998372C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CCB4B1-0382-40F9-913C-35622BE9D4B3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AB088DD-20EC-4AAE-8105-27FA0A570E3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338B251-765C-42D4-AAEE-3B613CB252D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DFE2083-D230-449E-AF1C-8102891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id="{19B26233-541D-4ABD-AA64-7D58A35B335A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id="{6C0C0998-E02E-472C-9774-2B62E179C800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0760871-5291-4F55-AD25-CC2193B0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5E3B8-AAF1-43AA-BFAA-82F15B4121AB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5F6F73E9-BBD2-41D8-9A02-32C9F8BD52EC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B89D0A-E6CD-464E-A830-27CF233C59B4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1291FD-C300-40B7-ADB9-1C483EBDFC07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867A350C-5F11-4391-81E6-E75CA881B6D4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FC08B9-1BA0-4754-A2C9-8405CAF15D0A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26F569-E746-4FB0-B7D1-C53523BBEFBF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7D8EDEAE-EAF8-4227-9A39-7E1A22EDB314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08E5CA-3310-43A6-87FF-D65842341A4F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9AE193-83BF-4D6B-BBE5-19B5FDE5BD4D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7E87E678-4221-4C40-BDF4-D86A4A3D95BE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56181-9791-41B6-B27B-1B6EE6F8E4F7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40083E-E8AA-4220-8D86-4D3FC58C6CCE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FA8C1E42-8294-4FDF-B098-51203D359146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0137C9-9A6E-4C55-938E-6A6407458B5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5C99F2B-0098-421B-A106-98AC9C5FB007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Шестиугольник 88">
            <a:extLst>
              <a:ext uri="{FF2B5EF4-FFF2-40B4-BE49-F238E27FC236}">
                <a16:creationId xmlns:a16="http://schemas.microsoft.com/office/drawing/2014/main" id="{34332AEA-55BC-46C7-97BD-4D9E37C8B3EB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D05D2E2-1292-4F2B-B0E2-1D927379B1BE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AA267B3-B034-4F6A-A4B9-E77D054E2BD8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842E4369-3745-4092-9BFB-F0F100AEB5BA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22D8756-5C3B-4C29-9F4C-3C697B8408B6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06257CC-23F6-4DC2-B5C9-77F7065F3BE7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424C256-67B9-4C96-933A-6557BE4DEBC3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96" name="Шестиугольник 95">
              <a:extLst>
                <a:ext uri="{FF2B5EF4-FFF2-40B4-BE49-F238E27FC236}">
                  <a16:creationId xmlns:a16="http://schemas.microsoft.com/office/drawing/2014/main" id="{9C0F3339-E8F3-432F-A3B3-A292E7A2AC34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F1C0E2C-D678-4F83-B7DF-92DC4D2235E1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60DE6E8-D085-4726-895A-B8CEDF1888C7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404CD0E-5E48-4ED8-A8F5-CE823E8314EB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A9A06D9-3A2C-48F6-9855-9DEA7DD9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F76C7CB-6B1B-40D7-9287-EEDFCDA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2127A4A-1FB3-4116-B4F7-BD0CA82E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29651D-9000-49C0-BFFF-447CF0346D1B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99FAE977-7E23-49F8-8E32-3B6C2965C737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C83F0C4-8C5C-4639-B70C-CEFC6F50BEFF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817D7B-F576-4D40-8446-83BC7D648D7A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AB980B-34C1-4C97-9423-5CA22DFE26F0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588A45-3854-4481-9BAC-51CBCFBF0C12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A7507B-A4E3-49C1-BB50-3CF9370A3A25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A886DC-F9F3-4D27-8FD4-CCBF7D36EA12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4E7AAE-47FF-4333-953E-2F9997142238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6627D3-F1DD-4928-9327-192B2BFF0E9E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19367A-DA2A-4352-BE2A-3FA2F92C2BA8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8C444CC-DED9-4B4A-A55D-846869AC3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29CF62E-13AC-4F0B-84F0-C6675F7C35AA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D7D630B-0F7D-485D-A5D9-8479E6382E77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9B84433-1DEE-4190-BD7C-D3FE0A500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F18669-697F-4D12-9B5D-01E66CF5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128" r="11877" b="8517"/>
          <a:stretch>
            <a:fillRect/>
          </a:stretch>
        </p:blipFill>
        <p:spPr bwMode="auto">
          <a:xfrm>
            <a:off x="8061754" y="2680918"/>
            <a:ext cx="3982881" cy="3433516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2CA09376-74B4-4CF4-AD58-72D0B4C07FFE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C39C0F91-0D70-48F1-93FA-9E07C4136CB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D8F6967-6ED9-4DE6-948E-C4A2F313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1541" r="481" b="34089"/>
          <a:stretch/>
        </p:blipFill>
        <p:spPr bwMode="auto">
          <a:xfrm>
            <a:off x="6861191" y="1180829"/>
            <a:ext cx="2232002" cy="1924140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1192</Words>
  <Application>Microsoft Office PowerPoint</Application>
  <PresentationFormat>Широкоэкранный</PresentationFormat>
  <Paragraphs>358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Script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Александр</cp:lastModifiedBy>
  <cp:revision>141</cp:revision>
  <dcterms:created xsi:type="dcterms:W3CDTF">2023-01-19T14:16:43Z</dcterms:created>
  <dcterms:modified xsi:type="dcterms:W3CDTF">2023-03-16T11:46:42Z</dcterms:modified>
</cp:coreProperties>
</file>